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92" r:id="rId3"/>
    <p:sldId id="288" r:id="rId4"/>
    <p:sldId id="319" r:id="rId5"/>
    <p:sldId id="369" r:id="rId6"/>
    <p:sldId id="417" r:id="rId7"/>
    <p:sldId id="427" r:id="rId8"/>
    <p:sldId id="451" r:id="rId9"/>
    <p:sldId id="452" r:id="rId10"/>
    <p:sldId id="455" r:id="rId11"/>
    <p:sldId id="454" r:id="rId12"/>
    <p:sldId id="290" r:id="rId13"/>
    <p:sldId id="29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30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08A4F-85FE-4A04-A6B9-74432296E511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90C4F-B312-43B0-B47A-27B380DDFC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86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8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628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534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143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597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681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301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889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624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1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926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B08E3-1218-4ED3-BCD3-F7BB772076A9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EF513-C9DD-47E7-A193-E495819E6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74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tephen.Wright@dpi.nc.gov" TargetMode="Externa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inue But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8" name="PPT Image">
            <a:extLst>
              <a:ext uri="{FF2B5EF4-FFF2-40B4-BE49-F238E27FC236}">
                <a16:creationId xmlns:a16="http://schemas.microsoft.com/office/drawing/2014/main" id="{826E5077-79E2-42E9-95F1-7F48A2138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5029200"/>
            <a:ext cx="7315200" cy="914400"/>
          </a:xfrm>
          <a:prstGeom prst="rect">
            <a:avLst/>
          </a:prstGeom>
        </p:spPr>
      </p:pic>
      <p:sp>
        <p:nvSpPr>
          <p:cNvPr id="6" name="Txt - Two Methods">
            <a:extLst>
              <a:ext uri="{FF2B5EF4-FFF2-40B4-BE49-F238E27FC236}">
                <a16:creationId xmlns:a16="http://schemas.microsoft.com/office/drawing/2014/main" id="{763E777F-F57D-4A14-8D75-9F40D53A7100}"/>
              </a:ext>
            </a:extLst>
          </p:cNvPr>
          <p:cNvSpPr txBox="1"/>
          <p:nvPr/>
        </p:nvSpPr>
        <p:spPr>
          <a:xfrm>
            <a:off x="914400" y="457200"/>
            <a:ext cx="7315200" cy="36576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  <a:tabLst>
                <a:tab pos="914400" algn="l"/>
                <a:tab pos="1774825" algn="l"/>
              </a:tabLst>
            </a:pPr>
            <a:r>
              <a:rPr lang="en-US" sz="2400" dirty="0">
                <a:solidFill>
                  <a:srgbClr val="FFFF99"/>
                </a:solidFill>
                <a:latin typeface="Lucida Calligraphy" panose="03010101010101010101" pitchFamily="66" charset="0"/>
              </a:rPr>
              <a:t>Two methods to observe tutorial</a:t>
            </a:r>
            <a:endParaRPr lang="en-US" sz="1400" dirty="0">
              <a:solidFill>
                <a:srgbClr val="FFFF99"/>
              </a:solidFill>
              <a:latin typeface="Lucida Calligraphy" panose="03010101010101010101" pitchFamily="66" charset="0"/>
            </a:endParaRPr>
          </a:p>
          <a:p>
            <a:pPr lvl="1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Standard Method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This method allows presentation to be resized  to user preference.</a:t>
            </a:r>
          </a:p>
          <a:p>
            <a:pPr lvl="2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8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Slide Show Method </a:t>
            </a:r>
            <a:r>
              <a:rPr lang="en-US" sz="800" dirty="0">
                <a:solidFill>
                  <a:schemeClr val="bg1"/>
                </a:solidFill>
                <a:latin typeface="Lucida Calligraphy" panose="03010101010101010101" pitchFamily="66" charset="0"/>
              </a:rPr>
              <a:t>(Example below)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Presentation fills entire screen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Click on Slide Show tab at top of screen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Click icon &lt;From Beginning&gt;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914400" lvl="1" indent="-914400">
              <a:lnSpc>
                <a:spcPct val="150000"/>
              </a:lnSpc>
              <a:tabLst>
                <a:tab pos="914400" algn="l"/>
              </a:tabLst>
            </a:pPr>
            <a:r>
              <a:rPr lang="en-US" sz="1400" b="1" dirty="0">
                <a:solidFill>
                  <a:srgbClr val="FFFF99"/>
                </a:solidFill>
                <a:latin typeface="Lucida Calligraphy" panose="03010101010101010101" pitchFamily="66" charset="0"/>
              </a:rPr>
              <a:t>Note: </a:t>
            </a:r>
            <a:r>
              <a:rPr lang="en-US" sz="1400" b="1" dirty="0">
                <a:solidFill>
                  <a:srgbClr val="FFFF00"/>
                </a:solidFill>
                <a:latin typeface="Lucida Calligraphy" panose="03010101010101010101" pitchFamily="66" charset="0"/>
              </a:rPr>
              <a:t>	</a:t>
            </a: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Either method; to advance click the progression arrow in the bottom right corner of each slide or press the down-arrow key.</a:t>
            </a:r>
          </a:p>
          <a:p>
            <a:pPr lvl="1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342900" indent="-342900" algn="ctr">
              <a:lnSpc>
                <a:spcPct val="150000"/>
              </a:lnSpc>
              <a:buFont typeface="+mj-lt"/>
              <a:buAutoNum type="arabicPeriod"/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2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2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33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28600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Display logs</a:t>
            </a:r>
            <a:endParaRPr lang="en-US" sz="800" i="1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Tip: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If canceling a receipt of materials (Purchase Order) you will be prompted to enter a reason for the cancellation 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(Shown to the right)</a:t>
            </a: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Continue icon</a:t>
            </a: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30488" algn="l"/>
              </a:tabLst>
              <a:defRPr/>
            </a:pP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539875" algn="l"/>
              </a:tabLst>
              <a:defRPr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539875" algn="l"/>
              </a:tabLst>
              <a:defRPr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16FC2F-E589-42F8-9EC9-B9A46C7F38D0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57200"/>
            <a:ext cx="5029200" cy="7587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F48B28-FFA3-4750-A3AF-F0115CCC49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058" y="2667000"/>
            <a:ext cx="164592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70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Window:</a:t>
            </a:r>
          </a:p>
          <a:p>
            <a:pPr marL="228600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Cancellation Material Document– (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User)</a:t>
            </a:r>
            <a:endParaRPr lang="en-US" sz="800" i="1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  <a:defRPr/>
            </a:pPr>
            <a:endParaRPr lang="en-US" sz="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2060575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Detail data button</a:t>
            </a:r>
          </a:p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2060575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Where tab</a:t>
            </a:r>
          </a:p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2060575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Reason for Movement = Input 0001</a:t>
            </a:r>
          </a:p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2060575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Save icon </a:t>
            </a:r>
          </a:p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2060575" algn="l"/>
              </a:tabLst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Record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“Material document XXXXXXXXXX posted” that is displayed in the status bar.</a:t>
            </a:r>
          </a:p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2060575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 Exit icon 	</a:t>
            </a:r>
          </a:p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2060575" algn="l"/>
              </a:tabLst>
              <a:defRPr/>
            </a:pP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060575" algn="l"/>
              </a:tabLst>
              <a:defRPr/>
            </a:pP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060575" algn="l"/>
              </a:tabLst>
              <a:defRPr/>
            </a:pP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marR="0" lvl="0" indent="-461963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539875" algn="l"/>
              </a:tabLst>
              <a:defRPr/>
            </a:pPr>
            <a:r>
              <a:rPr lang="en-US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16FC2F-E589-42F8-9EC9-B9A46C7F38D0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ED85CE-CBD6-4C82-A513-19605EA9AC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325" y="1492758"/>
            <a:ext cx="725700" cy="1645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474B3B-C90A-40C6-896E-B8B9277E9C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466975"/>
            <a:ext cx="142895" cy="142895"/>
          </a:xfrm>
          <a:prstGeom prst="rect">
            <a:avLst/>
          </a:prstGeom>
        </p:spPr>
      </p:pic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4F172D47-2953-44EA-BD54-129B508B3C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50" y="3733800"/>
            <a:ext cx="142895" cy="14289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85912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Chai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103120"/>
            <a:ext cx="3657600" cy="3108960"/>
          </a:xfrm>
          <a:prstGeom prst="rect">
            <a:avLst/>
          </a:prstGeom>
        </p:spPr>
      </p:pic>
      <p:sp>
        <p:nvSpPr>
          <p:cNvPr id="6" name="Text Thank you"/>
          <p:cNvSpPr txBox="1"/>
          <p:nvPr/>
        </p:nvSpPr>
        <p:spPr>
          <a:xfrm>
            <a:off x="914400" y="4572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Questions</a:t>
            </a:r>
          </a:p>
        </p:txBody>
      </p:sp>
      <p:pic>
        <p:nvPicPr>
          <p:cNvPr id="4" name="Continue Butt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F2EAAD-2B2C-4F78-BF11-6720F9E1EA5D}"/>
              </a:ext>
            </a:extLst>
          </p:cNvPr>
          <p:cNvSpPr txBox="1"/>
          <p:nvPr/>
        </p:nvSpPr>
        <p:spPr>
          <a:xfrm>
            <a:off x="2286000" y="1645920"/>
            <a:ext cx="449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914400" algn="l"/>
                <a:tab pos="1774825" algn="l"/>
              </a:tabLst>
            </a:pPr>
            <a:r>
              <a:rPr lang="en-US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Email:  </a:t>
            </a:r>
            <a:r>
              <a:rPr lang="en-US" dirty="0">
                <a:solidFill>
                  <a:srgbClr val="0070C0"/>
                </a:solidFill>
                <a:latin typeface="Lucida Calligraphy" panose="03010101010101010101" pitchFamily="66" charset="0"/>
                <a:hlinkClick r:id="rId5"/>
              </a:rPr>
              <a:t>Stephen.Wright@dpi.nc.gov</a:t>
            </a:r>
            <a:endParaRPr lang="en-US" dirty="0">
              <a:solidFill>
                <a:srgbClr val="0070C0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175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Chai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28800"/>
            <a:ext cx="3657600" cy="3657600"/>
          </a:xfrm>
          <a:prstGeom prst="rect">
            <a:avLst/>
          </a:prstGeom>
        </p:spPr>
      </p:pic>
      <p:sp>
        <p:nvSpPr>
          <p:cNvPr id="6" name="Text Thank you"/>
          <p:cNvSpPr txBox="1"/>
          <p:nvPr/>
        </p:nvSpPr>
        <p:spPr>
          <a:xfrm>
            <a:off x="914400" y="4572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Thank You!</a:t>
            </a:r>
          </a:p>
        </p:txBody>
      </p:sp>
      <p:sp>
        <p:nvSpPr>
          <p:cNvPr id="7" name="TextBox CS Wright"/>
          <p:cNvSpPr txBox="1"/>
          <p:nvPr/>
        </p:nvSpPr>
        <p:spPr>
          <a:xfrm>
            <a:off x="5257800" y="4343400"/>
            <a:ext cx="2650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Stephen Wright</a:t>
            </a:r>
          </a:p>
          <a:p>
            <a:r>
              <a:rPr lang="en-US" sz="14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DPI Technical Consultant</a:t>
            </a:r>
          </a:p>
        </p:txBody>
      </p:sp>
    </p:spTree>
    <p:extLst>
      <p:ext uri="{BB962C8B-B14F-4D97-AF65-F5344CB8AC3E}">
        <p14:creationId xmlns:p14="http://schemas.microsoft.com/office/powerpoint/2010/main" val="1405542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CS Wright"/>
          <p:cNvSpPr txBox="1"/>
          <p:nvPr/>
        </p:nvSpPr>
        <p:spPr>
          <a:xfrm>
            <a:off x="457200" y="6172200"/>
            <a:ext cx="3451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146175" algn="l"/>
              </a:tabLst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</a:rPr>
              <a:t>Instructor:	Stephen Wright</a:t>
            </a:r>
            <a:br>
              <a:rPr lang="en-US" sz="12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</a:rPr>
            </a:b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</a:rPr>
              <a:t>	DPI Technical Consultant</a:t>
            </a:r>
          </a:p>
        </p:txBody>
      </p:sp>
      <p:pic>
        <p:nvPicPr>
          <p:cNvPr id="4" name="Picture Wright &amp; Clock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00400"/>
            <a:ext cx="2743200" cy="3200400"/>
          </a:xfrm>
          <a:prstGeom prst="rect">
            <a:avLst/>
          </a:prstGeom>
        </p:spPr>
      </p:pic>
      <p:sp>
        <p:nvSpPr>
          <p:cNvPr id="5" name="Main Title"/>
          <p:cNvSpPr txBox="1"/>
          <p:nvPr/>
        </p:nvSpPr>
        <p:spPr>
          <a:xfrm>
            <a:off x="3685714" y="914400"/>
            <a:ext cx="4515787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to </a:t>
            </a:r>
          </a:p>
          <a:p>
            <a:pPr algn="ctr"/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BSIP 101</a:t>
            </a:r>
          </a:p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Transaction Procedures</a:t>
            </a:r>
          </a:p>
          <a:p>
            <a:pPr algn="ctr"/>
            <a:endParaRPr lang="en-US" sz="36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Cancel Material</a:t>
            </a:r>
          </a:p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Movement</a:t>
            </a:r>
          </a:p>
          <a:p>
            <a:pPr algn="ctr"/>
            <a:endParaRPr lang="en-US" sz="3600" dirty="0">
              <a:solidFill>
                <a:schemeClr val="bg1">
                  <a:lumMod val="95000"/>
                </a:schemeClr>
              </a:solidFill>
              <a:latin typeface="Lucida Calligraphy" panose="030101010101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6" name="Continue Butt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98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Based"/>
          <p:cNvSpPr txBox="1"/>
          <p:nvPr/>
        </p:nvSpPr>
        <p:spPr>
          <a:xfrm>
            <a:off x="457200" y="2286000"/>
            <a:ext cx="8229600" cy="411480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noAutofit/>
          </a:bodyPr>
          <a:lstStyle/>
          <a:p>
            <a:pPr marL="2286000" indent="-2286000">
              <a:lnSpc>
                <a:spcPct val="150000"/>
              </a:lnSpc>
              <a:tabLst>
                <a:tab pos="1776413" algn="l"/>
                <a:tab pos="3206750" algn="l"/>
              </a:tabLst>
            </a:pPr>
            <a:r>
              <a:rPr lang="en-US" sz="3600" b="1" dirty="0">
                <a:solidFill>
                  <a:srgbClr val="FFFF99"/>
                </a:solidFill>
                <a:latin typeface="Lucida Calligraphy" panose="03010101010101010101" pitchFamily="66" charset="0"/>
              </a:rPr>
              <a:t>Purpose:</a:t>
            </a:r>
            <a:r>
              <a:rPr lang="en-US" sz="3600" dirty="0">
                <a:solidFill>
                  <a:srgbClr val="FFFF00"/>
                </a:solidFill>
                <a:latin typeface="Lucida Calligraphy" panose="03010101010101010101" pitchFamily="66" charset="0"/>
              </a:rPr>
              <a:t>	</a:t>
            </a:r>
            <a:r>
              <a:rPr lang="en-US" sz="3600" dirty="0">
                <a:solidFill>
                  <a:schemeClr val="bg1"/>
                </a:solidFill>
                <a:latin typeface="Lucida Calligraphy" panose="03010101010101010101" pitchFamily="66" charset="0"/>
              </a:rPr>
              <a:t>Credit or debit inventory items to and from stock. </a:t>
            </a:r>
          </a:p>
        </p:txBody>
      </p:sp>
      <p:pic>
        <p:nvPicPr>
          <p:cNvPr id="3" name="Pic Magnify Gla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71800" cy="2743200"/>
          </a:xfrm>
          <a:prstGeom prst="rect">
            <a:avLst/>
          </a:prstGeom>
        </p:spPr>
      </p:pic>
      <p:pic>
        <p:nvPicPr>
          <p:cNvPr id="13" name="Continue Butt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6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Based"/>
          <p:cNvSpPr txBox="1"/>
          <p:nvPr/>
        </p:nvSpPr>
        <p:spPr>
          <a:xfrm>
            <a:off x="457200" y="533400"/>
            <a:ext cx="8229600" cy="3657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Lucida Calligraphy" panose="03010101010101010101" pitchFamily="66" charset="0"/>
              </a:rPr>
              <a:t>One transaction is required to complete this procedure:</a:t>
            </a:r>
          </a:p>
          <a:p>
            <a:pPr marL="1885950" indent="-4635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MIGO</a:t>
            </a:r>
          </a:p>
        </p:txBody>
      </p:sp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6C21B9-199B-4BB4-96AA-D0EC60C128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9" b="22222"/>
          <a:stretch/>
        </p:blipFill>
        <p:spPr>
          <a:xfrm>
            <a:off x="1828800" y="4572000"/>
            <a:ext cx="3952935" cy="1828800"/>
          </a:xfrm>
          <a:prstGeom prst="rect">
            <a:avLst/>
          </a:prstGeom>
        </p:spPr>
      </p:pic>
      <p:sp>
        <p:nvSpPr>
          <p:cNvPr id="7" name="TextBox Begin">
            <a:extLst>
              <a:ext uri="{FF2B5EF4-FFF2-40B4-BE49-F238E27FC236}">
                <a16:creationId xmlns:a16="http://schemas.microsoft.com/office/drawing/2014/main" id="{E3C7A2E8-747A-4A0B-B403-CDA1337DFD0D}"/>
              </a:ext>
            </a:extLst>
          </p:cNvPr>
          <p:cNvSpPr txBox="1"/>
          <p:nvPr/>
        </p:nvSpPr>
        <p:spPr>
          <a:xfrm>
            <a:off x="457200" y="6172200"/>
            <a:ext cx="7772400" cy="45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286000" indent="-2286000" algn="r">
              <a:lnSpc>
                <a:spcPct val="150000"/>
              </a:lnSpc>
              <a:tabLst>
                <a:tab pos="1776413" algn="l"/>
              </a:tabLst>
            </a:pPr>
            <a:r>
              <a:rPr lang="en-US" dirty="0">
                <a:solidFill>
                  <a:srgbClr val="0070C0"/>
                </a:solidFill>
                <a:latin typeface="Lucida Calligraphy" panose="03010101010101010101" pitchFamily="66" charset="0"/>
              </a:rPr>
              <a:t>Let’s get started - </a:t>
            </a:r>
          </a:p>
        </p:txBody>
      </p:sp>
    </p:spTree>
    <p:extLst>
      <p:ext uri="{BB962C8B-B14F-4D97-AF65-F5344CB8AC3E}">
        <p14:creationId xmlns:p14="http://schemas.microsoft.com/office/powerpoint/2010/main" val="29923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Window:</a:t>
            </a:r>
          </a:p>
          <a:p>
            <a:pPr marL="228600">
              <a:lnSpc>
                <a:spcPct val="150000"/>
              </a:lnSpc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 R/3 Easy Access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ct val="150000"/>
              </a:lnSpc>
            </a:pPr>
            <a:r>
              <a:rPr lang="en-US" sz="8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</a:t>
            </a: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MIGO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or</a:t>
            </a:r>
            <a:endParaRPr lang="en-US" sz="1400" dirty="0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Favorites menu, 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transaction</a:t>
            </a:r>
            <a:b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MIGO – Goods Movement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48A8F1-6C3C-4D5C-8980-93B15B03C7F9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08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28600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Cancellation Material Document– (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User)</a:t>
            </a:r>
            <a:endParaRPr lang="en-US" sz="800" i="1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>
              <a:lnSpc>
                <a:spcPct val="150000"/>
              </a:lnSpc>
              <a:defRPr/>
            </a:pPr>
            <a:endParaRPr lang="en-US" sz="800" b="1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Trans./Event Field = Cancellation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63550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 Doc. Field = Material Document</a:t>
            </a:r>
            <a:b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(Software will often default automatically, based upon Trans./Event Field entry).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63550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 Document Field = Material Document Number form the work order 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digits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63550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Tip:	Material Document may be found by viewing the work order in Transaction ZIW32_DPI.  If canceling a Purchase Order the number would be recorded on the invoice.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16FC2F-E589-42F8-9EC9-B9A46C7F38D0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24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Window:</a:t>
            </a:r>
          </a:p>
          <a:p>
            <a:pPr marL="228600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Cancellation Material Document– (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User)</a:t>
            </a:r>
            <a:endParaRPr lang="en-US" sz="800" i="1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window updates 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displaying the inventory item(s) associated with the material document number entered.</a:t>
            </a: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060575" algn="l"/>
              </a:tabLst>
              <a:defRPr/>
            </a:pP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 marR="0" lvl="0" indent="-233363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2060575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 column Field - 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the box next to the items to be cancelled.</a:t>
            </a: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060575" algn="l"/>
              </a:tabLst>
              <a:defRPr/>
            </a:pP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marR="0" lvl="0" indent="-461963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84313" algn="l"/>
              </a:tabLst>
              <a:defRPr/>
            </a:pPr>
            <a:r>
              <a:rPr lang="en-US" sz="1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Tip: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If the top line in your table has the OK column box grayed out and is unavailable to be checked; it is not an error it simply means the detail data is active.  Click </a:t>
            </a:r>
            <a:r>
              <a:rPr lang="en-US" sz="1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Close Detail Data</a:t>
            </a: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icon 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to deactivate.</a:t>
            </a: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16FC2F-E589-42F8-9EC9-B9A46C7F38D0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7D93FC-68F7-41C5-B49E-308B9B9D7094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008" y="5181600"/>
            <a:ext cx="164592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98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Window:</a:t>
            </a:r>
          </a:p>
          <a:p>
            <a:pPr marL="228600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Cancellation Material Document– (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User)</a:t>
            </a:r>
            <a:endParaRPr lang="en-US" sz="800" i="1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  <a:defRPr/>
            </a:pPr>
            <a:endParaRPr lang="en-US" sz="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window updates:  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 Detail Data Table minimized your screen should look very similar to the screen displayed to the right.  The OK column fields should now display with white back-grounds and be available to receive a check. </a:t>
            </a: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060575" algn="l"/>
              </a:tabLst>
              <a:defRPr/>
            </a:pP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marR="0" lvl="0" indent="-461963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539875" algn="l"/>
              </a:tabLst>
              <a:defRPr/>
            </a:pPr>
            <a:r>
              <a:rPr lang="en-US" sz="1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Tip: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The Detail data table can be relaunched if needed; by clicking in the bottom left corner of the screen on the Detail data icon</a:t>
            </a: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16FC2F-E589-42F8-9EC9-B9A46C7F38D0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7D93FC-68F7-41C5-B49E-308B9B9D70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48" y="5169408"/>
            <a:ext cx="725707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2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Window:</a:t>
            </a:r>
          </a:p>
          <a:p>
            <a:pPr marL="228600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Cancellation Material Document– (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User)</a:t>
            </a:r>
            <a:endParaRPr lang="en-US" sz="800" i="1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  <a:defRPr/>
            </a:pPr>
            <a:endParaRPr lang="en-US" sz="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060575" algn="l"/>
              </a:tabLst>
              <a:defRPr/>
            </a:pPr>
            <a:r>
              <a:rPr lang="en-US" sz="1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Tip:</a:t>
            </a: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material document was created in a prior (</a:t>
            </a:r>
            <a:r>
              <a:rPr lang="en-US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closed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financial period, the posting date must be changed to the current date.</a:t>
            </a: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060575" algn="l"/>
              </a:tabLst>
              <a:defRPr/>
            </a:pP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 marR="0" lvl="0" indent="-233363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1539875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Execute icon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16FC2F-E589-42F8-9EC9-B9A46C7F38D0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E22470-6531-425B-8B39-F0450AAA87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971800"/>
            <a:ext cx="164592" cy="16459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187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tabLst>
            <a:tab pos="914400" algn="l"/>
            <a:tab pos="1774825" algn="l"/>
          </a:tabLst>
          <a:defRPr dirty="0" smtClean="0">
            <a:solidFill>
              <a:schemeClr val="bg1"/>
            </a:solidFill>
            <a:latin typeface="Lucida Calligraphy" panose="03010101010101010101" pitchFamily="66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24070</TotalTime>
  <Words>304</Words>
  <Application>Microsoft Office PowerPoint</Application>
  <PresentationFormat>On-screen Show (4:3)</PresentationFormat>
  <Paragraphs>105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Lucida Calligraphy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Macon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Wright</dc:creator>
  <cp:lastModifiedBy>Stephen Wright</cp:lastModifiedBy>
  <cp:revision>544</cp:revision>
  <cp:lastPrinted>2018-09-11T18:10:21Z</cp:lastPrinted>
  <dcterms:created xsi:type="dcterms:W3CDTF">2018-01-10T14:59:28Z</dcterms:created>
  <dcterms:modified xsi:type="dcterms:W3CDTF">2020-01-17T14:13:49Z</dcterms:modified>
</cp:coreProperties>
</file>