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2" r:id="rId3"/>
    <p:sldId id="288" r:id="rId4"/>
    <p:sldId id="319" r:id="rId5"/>
    <p:sldId id="410" r:id="rId6"/>
    <p:sldId id="369" r:id="rId7"/>
    <p:sldId id="339" r:id="rId8"/>
    <p:sldId id="408" r:id="rId9"/>
    <p:sldId id="344" r:id="rId10"/>
    <p:sldId id="411" r:id="rId11"/>
    <p:sldId id="407" r:id="rId12"/>
    <p:sldId id="396" r:id="rId13"/>
    <p:sldId id="397" r:id="rId14"/>
    <p:sldId id="398" r:id="rId15"/>
    <p:sldId id="399" r:id="rId16"/>
    <p:sldId id="401" r:id="rId17"/>
    <p:sldId id="394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2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Order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Transaction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occur when completing Transaction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ZIW31_DPI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(TD-18 Work Order). 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work order as normal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icon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&lt;Click&gt; Imprest Cash icon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1337D-73BA-4049-98A7-FF89C20EF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84" y="2447731"/>
            <a:ext cx="164592" cy="16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729CF-23D0-4037-A67F-09C881EC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32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9000"/>
            <a:ext cx="5029200" cy="2743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Vendor Invoice:  Company Code 7800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tabLst>
                <a:tab pos="461963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ZFB65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screens are nearly identical. </a:t>
            </a:r>
          </a:p>
          <a:p>
            <a:pPr marL="4572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Variances:</a:t>
            </a:r>
          </a:p>
          <a:p>
            <a:pPr marL="7429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 Title</a:t>
            </a:r>
          </a:p>
          <a:p>
            <a:pPr marL="12001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 Invoice</a:t>
            </a:r>
          </a:p>
          <a:p>
            <a:pPr marL="12001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 Credit Memo</a:t>
            </a:r>
          </a:p>
          <a:p>
            <a:pPr marL="7429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Transactn field</a:t>
            </a:r>
          </a:p>
          <a:p>
            <a:pPr marL="12001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Invoice</a:t>
            </a:r>
          </a:p>
          <a:p>
            <a:pPr marL="12001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memo</a:t>
            </a:r>
          </a:p>
          <a:p>
            <a:pPr marL="914400" lvl="1">
              <a:lnSpc>
                <a:spcPct val="150000"/>
              </a:lnSpc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 you are utilizing the correct transaction before continuing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8D5C61-A0CB-4173-A5B2-FB3846748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525780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F8EFDF-5DD1-4BC0-8018-B7825440CA1B}"/>
              </a:ext>
            </a:extLst>
          </p:cNvPr>
          <p:cNvSpPr txBox="1"/>
          <p:nvPr/>
        </p:nvSpPr>
        <p:spPr>
          <a:xfrm>
            <a:off x="7086600" y="1828800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 Screen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D3415-6AF8-4816-ADCA-DB2E3055D0C2}"/>
              </a:ext>
            </a:extLst>
          </p:cNvPr>
          <p:cNvSpPr txBox="1"/>
          <p:nvPr/>
        </p:nvSpPr>
        <p:spPr>
          <a:xfrm>
            <a:off x="7086600" y="4800600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ZFB65 Screen</a:t>
            </a:r>
          </a:p>
        </p:txBody>
      </p:sp>
    </p:spTree>
    <p:extLst>
      <p:ext uri="{BB962C8B-B14F-4D97-AF65-F5344CB8AC3E}">
        <p14:creationId xmlns:p14="http://schemas.microsoft.com/office/powerpoint/2010/main" val="185723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Vendor Invoice:  Company Code 7800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Vendor field – Input 23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(Always)</a:t>
            </a:r>
          </a:p>
          <a:p>
            <a:pPr marL="234950" marR="0" lvl="0" indent="-234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Inv. recpt date field – Input date invoice received.</a:t>
            </a:r>
          </a:p>
          <a:p>
            <a:pPr marL="234950" marR="0" lvl="0" indent="-234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Field – Input work order number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(TD-18 or PM number)</a:t>
            </a:r>
          </a:p>
          <a:p>
            <a:pPr marL="234950" marR="0" lvl="0" indent="-234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Field – Input Total (</a:t>
            </a:r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 tax, shipping, &amp; additional fees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non-stock materials and sublet repairs</a:t>
            </a:r>
          </a:p>
          <a:p>
            <a:pPr marL="234950" marR="0" lvl="0" indent="-234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Field – Input Vendor &amp; invoice number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RSR Auto Parts #421499)</a:t>
            </a: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0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Vendor Invoice:  Company Code 7800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G/L acct Field - Input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52331003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(Material)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or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52333002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(Services)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in doc. curr. Field – Input price for material; plus prorated tax; plus prorated shipping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0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Vendor Invoice:  Company Code 7800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Field – Input Description of Material/Service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center Field – Input 7800000000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(Always)</a:t>
            </a: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Field – Input work order to be charged</a:t>
            </a: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Qty Field – Input Quantity </a:t>
            </a:r>
          </a:p>
          <a:p>
            <a:pPr marL="227012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61963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scroll bar to view columns not displayed on the table.</a:t>
            </a:r>
          </a:p>
          <a:p>
            <a:pPr marL="227012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1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399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Vendor Invoice:  Company Code 7800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Unit of Measure Field – Input EA, QT, etc.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Field – Input VMRS code</a:t>
            </a:r>
          </a:p>
          <a:p>
            <a:pPr marL="7429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 TD-18 or PM - should correspond to the line the mechanic did the work; or</a:t>
            </a:r>
          </a:p>
          <a:p>
            <a:pPr marL="7429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search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tutorial VMRS (For Material Field))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number here will always begin with a “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and then follow with VMRS code.</a:t>
            </a:r>
          </a:p>
          <a:p>
            <a:pPr marL="227012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3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Vendor Invoice:  Company Code 7800 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tabLst>
                <a:tab pos="2003425" algn="l"/>
              </a:tabLst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383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03425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icon 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(This will also launch  validity check for the data input)</a:t>
            </a:r>
          </a:p>
          <a:p>
            <a:pPr marL="228600" lvl="1">
              <a:lnSpc>
                <a:spcPct val="150000"/>
              </a:lnSpc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will place the Material Document Number in the bottom Status Bar.</a:t>
            </a: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1" indent="-2317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this number on the invoice</a:t>
            </a:r>
          </a:p>
          <a:p>
            <a:pPr marL="228600" lvl="1" indent="-2286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E543E1-25E0-4618-B24D-BBC08251A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35" y="1489364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8333" r="9868" b="8333"/>
          <a:stretch/>
        </p:blipFill>
        <p:spPr>
          <a:xfrm>
            <a:off x="0" y="228600"/>
            <a:ext cx="3538727" cy="4114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3200400" y="231648"/>
            <a:ext cx="5486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Validity Check Messages:</a:t>
            </a:r>
            <a:endParaRPr 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appear on the bottom status bar</a:t>
            </a:r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4538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Posting is only possible with a zero balance; correct document</a:t>
            </a:r>
          </a:p>
          <a:p>
            <a:pPr marL="1258888" lvl="1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 entered on the Basic data tab in the amount field MUST equal the table’s sum of the values entered in Amount in doc. curr. </a:t>
            </a:r>
          </a:p>
          <a:p>
            <a:pPr marL="801688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and unit of measurement are not consistent</a:t>
            </a:r>
          </a:p>
          <a:p>
            <a:pPr marL="1258888" lvl="1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Either the Qty is blank or Base Unit of Measure is input incorrectly in the table.</a:t>
            </a:r>
          </a:p>
          <a:p>
            <a:pPr marL="744538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M###-###-###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(# = numeric) </a:t>
            </a:r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exist in MARA (check entry)</a:t>
            </a:r>
          </a:p>
          <a:p>
            <a:pPr marL="1258888" lvl="1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VMRS code entered in the Material column of the table is incorrect (check format and code).</a:t>
            </a:r>
          </a:p>
          <a:p>
            <a:pPr marL="687388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tep 0">
            <a:extLst>
              <a:ext uri="{FF2B5EF4-FFF2-40B4-BE49-F238E27FC236}">
                <a16:creationId xmlns:a16="http://schemas.microsoft.com/office/drawing/2014/main" id="{7B0ED0DE-CEC4-4987-B1D3-03E2FD04E84E}"/>
              </a:ext>
            </a:extLst>
          </p:cNvPr>
          <p:cNvSpPr txBox="1"/>
          <p:nvPr/>
        </p:nvSpPr>
        <p:spPr>
          <a:xfrm>
            <a:off x="228600" y="4114800"/>
            <a:ext cx="3200400" cy="27432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2176463" algn="l"/>
              </a:tabLst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necessary changes;</a:t>
            </a:r>
            <a:b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&lt;</a:t>
            </a:r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&gt;the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icon </a:t>
            </a:r>
            <a:b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record update. </a:t>
            </a:r>
            <a:b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as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necessary.</a:t>
            </a: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7638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7638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15239-39FF-4353-9E16-2F28A81D8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08" y="5131527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3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54355" y="914400"/>
            <a:ext cx="457849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Charge Non-Stock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Materials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Sublet Repairs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Charge a non-inventory part or a sublet to a work order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B0328-A41A-4D91-9A8A-43AAEEB26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876800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9E0FD0-7FA6-4441-B333-0B0845924AEA}"/>
              </a:ext>
            </a:extLst>
          </p:cNvPr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43200" lvl="0" algn="ctr">
              <a:lnSpc>
                <a:spcPct val="15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may be accessed</a:t>
            </a:r>
            <a:b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two entry points:</a:t>
            </a:r>
            <a:endParaRPr lang="en-US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0" algn="ctr">
              <a:lnSpc>
                <a:spcPct val="150000"/>
              </a:lnSpc>
              <a:defRPr/>
            </a:pPr>
            <a:endParaRPr lang="en-US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33863" lvl="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Easy Access Screen</a:t>
            </a:r>
          </a:p>
          <a:p>
            <a:pPr marL="45720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ZFB61; or</a:t>
            </a:r>
          </a:p>
          <a:p>
            <a:pPr marL="45720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transaction from favorites menu</a:t>
            </a:r>
            <a:endParaRPr lang="en-US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9100" lvl="1">
              <a:lnSpc>
                <a:spcPct val="150000"/>
              </a:lnSpc>
              <a:defRPr/>
            </a:pPr>
            <a:endParaRPr lang="en-US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33863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Imprest Cash</a:t>
            </a:r>
          </a:p>
          <a:p>
            <a:pPr marL="45720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ZIW31_DPI screen</a:t>
            </a:r>
            <a:b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(TD-18 entry screen)</a:t>
            </a:r>
            <a:b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Invoice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Charge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B5138-480E-4C39-916C-6516E2DCA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660" y="1828800"/>
            <a:ext cx="46400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Option 1</a:t>
            </a:r>
            <a:endParaRPr kumimoji="0" lang="en-US" sz="10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4167" r="7440" b="12500"/>
          <a:stretch/>
        </p:blipFill>
        <p:spPr>
          <a:xfrm>
            <a:off x="3200400" y="3200400"/>
            <a:ext cx="2743200" cy="2743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317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 – Local Parts Purchase</a:t>
            </a:r>
          </a:p>
        </p:txBody>
      </p:sp>
    </p:spTree>
    <p:extLst>
      <p:ext uri="{BB962C8B-B14F-4D97-AF65-F5344CB8AC3E}">
        <p14:creationId xmlns:p14="http://schemas.microsoft.com/office/powerpoint/2010/main" val="354086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6096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Option 2</a:t>
            </a:r>
            <a:endParaRPr kumimoji="0" lang="en-US" sz="10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2778" r="5185" b="2778"/>
          <a:stretch/>
        </p:blipFill>
        <p:spPr>
          <a:xfrm>
            <a:off x="3200400" y="3200400"/>
            <a:ext cx="2743200" cy="2743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22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18751</TotalTime>
  <Words>537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454</cp:revision>
  <cp:lastPrinted>2018-09-11T18:10:21Z</cp:lastPrinted>
  <dcterms:created xsi:type="dcterms:W3CDTF">2018-01-10T14:59:28Z</dcterms:created>
  <dcterms:modified xsi:type="dcterms:W3CDTF">2019-12-20T14:57:53Z</dcterms:modified>
</cp:coreProperties>
</file>