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92" r:id="rId3"/>
    <p:sldId id="288" r:id="rId4"/>
    <p:sldId id="319" r:id="rId5"/>
    <p:sldId id="336" r:id="rId6"/>
    <p:sldId id="337" r:id="rId7"/>
    <p:sldId id="338" r:id="rId8"/>
    <p:sldId id="339" r:id="rId9"/>
    <p:sldId id="290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784351-CD30-46AE-B116-0C04E258B724}">
          <p14:sldIdLst>
            <p14:sldId id="257"/>
            <p14:sldId id="292"/>
            <p14:sldId id="288"/>
            <p14:sldId id="319"/>
            <p14:sldId id="336"/>
            <p14:sldId id="337"/>
            <p14:sldId id="338"/>
            <p14:sldId id="33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4660"/>
  </p:normalViewPr>
  <p:slideViewPr>
    <p:cSldViewPr>
      <p:cViewPr varScale="1">
        <p:scale>
          <a:sx n="107" d="100"/>
          <a:sy n="107" d="100"/>
        </p:scale>
        <p:origin x="39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99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685706" y="914400"/>
            <a:ext cx="45157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Fuel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Post-Receipt</a:t>
            </a: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229600" cy="27432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Confirm fuel received correctly</a:t>
            </a:r>
            <a:endParaRPr lang="en-US" dirty="0">
              <a:solidFill>
                <a:srgbClr val="FFFF99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One transaction is required to complete this procedure: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ZMB20</a:t>
            </a: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2992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67532"/>
            <a:ext cx="5029200" cy="5265735"/>
          </a:xfrm>
          <a:prstGeom prst="rect">
            <a:avLst/>
          </a:prstGeom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>
              <a:lnSpc>
                <a:spcPct val="150000"/>
              </a:lnSpc>
            </a:pPr>
            <a:r>
              <a:rPr lang="en-US" sz="14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</a:t>
            </a:r>
            <a:endParaRPr lang="en-US" sz="8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ZMB20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ZMB20 – Transaction History Report.</a:t>
            </a:r>
          </a:p>
        </p:txBody>
      </p:sp>
    </p:spTree>
    <p:extLst>
      <p:ext uri="{BB962C8B-B14F-4D97-AF65-F5344CB8AC3E}">
        <p14:creationId xmlns:p14="http://schemas.microsoft.com/office/powerpoint/2010/main" val="3049939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18" name="Steps 1-6">
            <a:extLst>
              <a:ext uri="{FF2B5EF4-FFF2-40B4-BE49-F238E27FC236}">
                <a16:creationId xmlns:a16="http://schemas.microsoft.com/office/drawing/2014/main" id="{D28D4E11-4966-43AE-BB6D-99A66312159C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History Report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50000"/>
              </a:lnSpc>
              <a:defRPr/>
            </a:pPr>
            <a:endParaRPr lang="en-US" sz="800" i="1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Posting Date Field = Input date fuel received using MIGO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Field</a:t>
            </a:r>
          </a:p>
          <a:p>
            <a:pPr marL="682625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159000054 = Diesel</a:t>
            </a:r>
          </a:p>
          <a:p>
            <a:pPr marL="682625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159000055 = Unleaded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Field = Input four-digit plant code </a:t>
            </a:r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Alamance =6001)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 Type Field = 971 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(Receipt of bulk Fuel)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Execute Icon 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(Based upon LEA size this may take a few seconds)</a:t>
            </a:r>
          </a:p>
          <a:p>
            <a:pPr marL="344488" indent="-342900">
              <a:lnSpc>
                <a:spcPct val="150000"/>
              </a:lnSpc>
              <a:buFont typeface="+mj-lt"/>
              <a:buAutoNum type="arabicPeriod" startAt="4"/>
              <a:tabLst>
                <a:tab pos="463550" algn="l"/>
              </a:tabLst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 Steps 1-6">
            <a:extLst>
              <a:ext uri="{FF2B5EF4-FFF2-40B4-BE49-F238E27FC236}">
                <a16:creationId xmlns:a16="http://schemas.microsoft.com/office/drawing/2014/main" id="{AE91C1FA-0AF1-425D-8CF1-B6DE678E544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E718F5-F6FD-46D2-BF75-5A06B4C0CE0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6" y="3950208"/>
            <a:ext cx="1645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44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18" name="Steps 1-6">
            <a:extLst>
              <a:ext uri="{FF2B5EF4-FFF2-40B4-BE49-F238E27FC236}">
                <a16:creationId xmlns:a16="http://schemas.microsoft.com/office/drawing/2014/main" id="{D28D4E11-4966-43AE-BB6D-99A66312159C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28600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 History Report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 algn="ctr">
              <a:lnSpc>
                <a:spcPct val="150000"/>
              </a:lnSpc>
              <a:tabLst>
                <a:tab pos="463550" algn="l"/>
              </a:tabLst>
            </a:pPr>
            <a:endParaRPr lang="en-US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>
              <a:lnSpc>
                <a:spcPct val="150000"/>
              </a:lnSpc>
              <a:tabLst>
                <a:tab pos="46355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Verify: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(Scroll to the right)</a:t>
            </a:r>
          </a:p>
          <a:p>
            <a:pPr marL="519113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 Prior to Transaction</a:t>
            </a:r>
          </a:p>
          <a:p>
            <a:pPr marL="519113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Quantity</a:t>
            </a:r>
          </a:p>
          <a:p>
            <a:pPr marL="519113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unit Price</a:t>
            </a:r>
          </a:p>
          <a:p>
            <a:pPr marL="519113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Transaction Value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8">
              <a:lnSpc>
                <a:spcPct val="150000"/>
              </a:lnSpc>
              <a:tabLst>
                <a:tab pos="463550" algn="l"/>
              </a:tabLst>
            </a:pPr>
            <a:endParaRPr 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Exit icon</a:t>
            </a: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Twice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7013" indent="-225425">
              <a:lnSpc>
                <a:spcPct val="150000"/>
              </a:lnSpc>
              <a:buFont typeface="+mj-lt"/>
              <a:buAutoNum type="arabicPeriod" startAt="4"/>
              <a:tabLst>
                <a:tab pos="463550" algn="l"/>
              </a:tabLst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 Steps 1-6">
            <a:extLst>
              <a:ext uri="{FF2B5EF4-FFF2-40B4-BE49-F238E27FC236}">
                <a16:creationId xmlns:a16="http://schemas.microsoft.com/office/drawing/2014/main" id="{AE91C1FA-0AF1-425D-8CF1-B6DE678E544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199" cy="548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1AEBBA-F360-4B52-B678-F09B76BC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118104"/>
            <a:ext cx="164592" cy="1645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80893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152400" y="228600"/>
            <a:ext cx="82296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0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1828800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Lucida Calligraphy" panose="03010101010101010101" pitchFamily="66" charset="0"/>
              </a:rPr>
              <a:t>If an error was discovered </a:t>
            </a:r>
            <a:br>
              <a:rPr lang="en-US" sz="2400" dirty="0">
                <a:solidFill>
                  <a:schemeClr val="bg1"/>
                </a:solidFill>
                <a:latin typeface="Lucida Calligraphy" panose="03010101010101010101" pitchFamily="66" charset="0"/>
              </a:rPr>
            </a:br>
            <a:r>
              <a:rPr lang="en-US" sz="3600" dirty="0">
                <a:solidFill>
                  <a:srgbClr val="FFFF99"/>
                </a:solidFill>
                <a:latin typeface="Lucida Calligraphy" panose="03010101010101010101" pitchFamily="66" charset="0"/>
              </a:rPr>
              <a:t>Correct Immediately!</a:t>
            </a:r>
          </a:p>
          <a:p>
            <a:pPr marL="1828800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1828800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Lucida Calligraphy" panose="03010101010101010101" pitchFamily="66" charset="0"/>
              </a:rPr>
              <a:t>Do not issue any product before correction made; otherwise more corrections will have to be made.</a:t>
            </a: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44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6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10389</TotalTime>
  <Words>192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Stephen Wright</cp:lastModifiedBy>
  <cp:revision>366</cp:revision>
  <cp:lastPrinted>2018-09-11T18:10:21Z</cp:lastPrinted>
  <dcterms:created xsi:type="dcterms:W3CDTF">2018-01-10T14:59:28Z</dcterms:created>
  <dcterms:modified xsi:type="dcterms:W3CDTF">2020-01-27T15:33:31Z</dcterms:modified>
</cp:coreProperties>
</file>