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2" r:id="rId3"/>
    <p:sldId id="288" r:id="rId4"/>
    <p:sldId id="319" r:id="rId5"/>
    <p:sldId id="369" r:id="rId6"/>
    <p:sldId id="408" r:id="rId7"/>
    <p:sldId id="407" r:id="rId8"/>
    <p:sldId id="411" r:id="rId9"/>
    <p:sldId id="412" r:id="rId10"/>
    <p:sldId id="290" r:id="rId11"/>
    <p:sldId id="29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78" y="4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8A4F-85FE-4A04-A6B9-74432296E511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90C4F-B312-43B0-B47A-27B380DDF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65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28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3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43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9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0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8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2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1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26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B08E3-1218-4ED3-BCD3-F7BB772076A9}" type="datetimeFigureOut">
              <a:rPr lang="en-US" smtClean="0"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F513-C9DD-47E7-A193-E495819E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74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ephen.Wright@dpi.nc.gov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inue But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8" name="PPT Image">
            <a:extLst>
              <a:ext uri="{FF2B5EF4-FFF2-40B4-BE49-F238E27FC236}">
                <a16:creationId xmlns:a16="http://schemas.microsoft.com/office/drawing/2014/main" id="{826E5077-79E2-42E9-95F1-7F48A2138F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5029200"/>
            <a:ext cx="7315200" cy="914400"/>
          </a:xfrm>
          <a:prstGeom prst="rect">
            <a:avLst/>
          </a:prstGeom>
        </p:spPr>
      </p:pic>
      <p:sp>
        <p:nvSpPr>
          <p:cNvPr id="6" name="Txt - Two Methods">
            <a:extLst>
              <a:ext uri="{FF2B5EF4-FFF2-40B4-BE49-F238E27FC236}">
                <a16:creationId xmlns:a16="http://schemas.microsoft.com/office/drawing/2014/main" id="{763E777F-F57D-4A14-8D75-9F40D53A7100}"/>
              </a:ext>
            </a:extLst>
          </p:cNvPr>
          <p:cNvSpPr txBox="1"/>
          <p:nvPr/>
        </p:nvSpPr>
        <p:spPr>
          <a:xfrm>
            <a:off x="914400" y="457200"/>
            <a:ext cx="7315200" cy="36576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150000"/>
              </a:lnSpc>
              <a:tabLst>
                <a:tab pos="914400" algn="l"/>
                <a:tab pos="1774825" algn="l"/>
              </a:tabLst>
            </a:pPr>
            <a:r>
              <a:rPr lang="en-US" sz="2400" dirty="0">
                <a:solidFill>
                  <a:srgbClr val="FFFF99"/>
                </a:solidFill>
                <a:latin typeface="Lucida Calligraphy" panose="03010101010101010101" pitchFamily="66" charset="0"/>
              </a:rPr>
              <a:t>Two methods to observe tutorial</a:t>
            </a:r>
            <a:endParaRPr lang="en-US" sz="1400" dirty="0">
              <a:solidFill>
                <a:srgbClr val="FFFF99"/>
              </a:solidFill>
              <a:latin typeface="Lucida Calligraphy" panose="03010101010101010101" pitchFamily="66" charset="0"/>
            </a:endParaRP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Standard Method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This method allows presentation to be resized  to user preference.</a:t>
            </a:r>
          </a:p>
          <a:p>
            <a:pPr lvl="2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8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Slide Show Method </a:t>
            </a:r>
            <a:r>
              <a:rPr lang="en-US" sz="800" dirty="0">
                <a:solidFill>
                  <a:schemeClr val="bg1"/>
                </a:solidFill>
                <a:latin typeface="Lucida Calligraphy" panose="03010101010101010101" pitchFamily="66" charset="0"/>
              </a:rPr>
              <a:t>(Example below)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Presentation fills entire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on Slide Show tab at top of screen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Click icon &lt;From Beginning&gt;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914400" lvl="1" indent="-914400">
              <a:lnSpc>
                <a:spcPct val="150000"/>
              </a:lnSpc>
              <a:tabLst>
                <a:tab pos="914400" algn="l"/>
              </a:tabLst>
            </a:pPr>
            <a:r>
              <a:rPr lang="en-US" sz="14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Note: </a:t>
            </a:r>
            <a:r>
              <a:rPr lang="en-US" sz="1400" b="1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1400" dirty="0">
                <a:solidFill>
                  <a:schemeClr val="bg1"/>
                </a:solidFill>
                <a:latin typeface="Lucida Calligraphy" panose="03010101010101010101" pitchFamily="66" charset="0"/>
              </a:rPr>
              <a:t>Either method; to advance click the progression arrow in the bottom right corner of each slide or press the down-arrow key.</a:t>
            </a:r>
          </a:p>
          <a:p>
            <a:pPr lvl="1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marL="342900" indent="-342900" algn="ctr">
              <a:lnSpc>
                <a:spcPct val="150000"/>
              </a:lnSpc>
              <a:buFont typeface="+mj-lt"/>
              <a:buAutoNum type="arabicPeriod"/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1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  <a:p>
            <a:pPr algn="ctr">
              <a:lnSpc>
                <a:spcPct val="150000"/>
              </a:lnSpc>
              <a:tabLst>
                <a:tab pos="914400" algn="l"/>
                <a:tab pos="1774825" algn="l"/>
              </a:tabLst>
            </a:pPr>
            <a:endParaRPr lang="en-US" sz="24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334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03120"/>
            <a:ext cx="3657600" cy="310896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Questions</a:t>
            </a:r>
          </a:p>
        </p:txBody>
      </p:sp>
      <p:pic>
        <p:nvPicPr>
          <p:cNvPr id="4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F2EAAD-2B2C-4F78-BF11-6720F9E1EA5D}"/>
              </a:ext>
            </a:extLst>
          </p:cNvPr>
          <p:cNvSpPr txBox="1"/>
          <p:nvPr/>
        </p:nvSpPr>
        <p:spPr>
          <a:xfrm>
            <a:off x="2286000" y="1645920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914400" algn="l"/>
                <a:tab pos="1774825" algn="l"/>
              </a:tabLst>
            </a:pPr>
            <a:r>
              <a:rPr lang="en-US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Email:  </a:t>
            </a: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  <a:hlinkClick r:id="rId5"/>
              </a:rPr>
              <a:t>Stephen.Wright@dpi.nc.gov</a:t>
            </a:r>
            <a:endParaRPr lang="en-US" dirty="0">
              <a:solidFill>
                <a:srgbClr val="0070C0"/>
              </a:solidFill>
              <a:latin typeface="Lucida Calligraphy" panose="030101010101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17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Chai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828800"/>
            <a:ext cx="3657600" cy="3657600"/>
          </a:xfrm>
          <a:prstGeom prst="rect">
            <a:avLst/>
          </a:prstGeom>
        </p:spPr>
      </p:pic>
      <p:sp>
        <p:nvSpPr>
          <p:cNvPr id="6" name="Text Thank you"/>
          <p:cNvSpPr txBox="1"/>
          <p:nvPr/>
        </p:nvSpPr>
        <p:spPr>
          <a:xfrm>
            <a:off x="914400" y="4572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Thank You!</a:t>
            </a:r>
          </a:p>
        </p:txBody>
      </p:sp>
      <p:sp>
        <p:nvSpPr>
          <p:cNvPr id="7" name="TextBox CS Wright"/>
          <p:cNvSpPr txBox="1"/>
          <p:nvPr/>
        </p:nvSpPr>
        <p:spPr>
          <a:xfrm>
            <a:off x="5257800" y="4343400"/>
            <a:ext cx="2650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Stephen Wright</a:t>
            </a:r>
          </a:p>
          <a:p>
            <a:r>
              <a:rPr lang="en-US" sz="1400" b="1" dirty="0">
                <a:solidFill>
                  <a:schemeClr val="bg1"/>
                </a:solidFill>
                <a:latin typeface="Lucida Calligraphy" panose="03010101010101010101" pitchFamily="66" charset="0"/>
              </a:rPr>
              <a:t>DPI Technical Consultant</a:t>
            </a:r>
          </a:p>
        </p:txBody>
      </p:sp>
    </p:spTree>
    <p:extLst>
      <p:ext uri="{BB962C8B-B14F-4D97-AF65-F5344CB8AC3E}">
        <p14:creationId xmlns:p14="http://schemas.microsoft.com/office/powerpoint/2010/main" val="1405542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CS Wright"/>
          <p:cNvSpPr txBox="1"/>
          <p:nvPr/>
        </p:nvSpPr>
        <p:spPr>
          <a:xfrm>
            <a:off x="457200" y="6172200"/>
            <a:ext cx="3451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1146175" algn="l"/>
              </a:tabLst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Instructor:	Stephen Wright</a:t>
            </a:r>
            <a:b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</a:b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</a:rPr>
              <a:t>	DPI Technical Consultant</a:t>
            </a:r>
          </a:p>
        </p:txBody>
      </p:sp>
      <p:pic>
        <p:nvPicPr>
          <p:cNvPr id="4" name="Picture Wright &amp; Clock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2743200" cy="3200400"/>
          </a:xfrm>
          <a:prstGeom prst="rect">
            <a:avLst/>
          </a:prstGeom>
        </p:spPr>
      </p:pic>
      <p:sp>
        <p:nvSpPr>
          <p:cNvPr id="5" name="Main Title"/>
          <p:cNvSpPr txBox="1"/>
          <p:nvPr/>
        </p:nvSpPr>
        <p:spPr>
          <a:xfrm>
            <a:off x="3685713" y="914400"/>
            <a:ext cx="45157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</a:t>
            </a:r>
          </a:p>
          <a:p>
            <a:pPr algn="ctr"/>
            <a:r>
              <a:rPr lang="en-US" sz="48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BSIP 101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Procedures</a:t>
            </a:r>
          </a:p>
          <a:p>
            <a:pPr algn="ctr"/>
            <a:endParaRPr lang="en-US" sz="36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Administrative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Lucida Calligraphy" panose="03010101010101010101" pitchFamily="66" charset="0"/>
                <a:cs typeface="Times New Roman" panose="02020603050405020304" pitchFamily="18" charset="0"/>
              </a:rPr>
              <a:t>Time</a:t>
            </a:r>
          </a:p>
        </p:txBody>
      </p:sp>
      <p:pic>
        <p:nvPicPr>
          <p:cNvPr id="6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98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2286000"/>
            <a:ext cx="8229600" cy="27432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noAutofit/>
          </a:bodyPr>
          <a:lstStyle/>
          <a:p>
            <a:pPr marL="2286000" indent="-2286000">
              <a:lnSpc>
                <a:spcPct val="150000"/>
              </a:lnSpc>
              <a:tabLst>
                <a:tab pos="1776413" algn="l"/>
                <a:tab pos="3206750" algn="l"/>
              </a:tabLst>
            </a:pPr>
            <a:r>
              <a:rPr lang="en-US" sz="3600" b="1" dirty="0">
                <a:solidFill>
                  <a:srgbClr val="FFFF99"/>
                </a:solidFill>
                <a:latin typeface="Lucida Calligraphy" panose="03010101010101010101" pitchFamily="66" charset="0"/>
              </a:rPr>
              <a:t>Purpose:</a:t>
            </a:r>
            <a:r>
              <a:rPr lang="en-US" sz="3600" dirty="0">
                <a:solidFill>
                  <a:srgbClr val="FFFF00"/>
                </a:solidFill>
                <a:latin typeface="Lucida Calligraphy" panose="03010101010101010101" pitchFamily="66" charset="0"/>
              </a:rPr>
              <a:t>	</a:t>
            </a: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Charge time not attributed to a vehicle</a:t>
            </a:r>
            <a:b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</a:br>
            <a:endParaRPr lang="en-US" sz="3600" dirty="0">
              <a:solidFill>
                <a:schemeClr val="bg1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3" name="Pic Magnify Glas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71800" cy="2743200"/>
          </a:xfrm>
          <a:prstGeom prst="rect">
            <a:avLst/>
          </a:prstGeom>
        </p:spPr>
      </p:pic>
      <p:pic>
        <p:nvPicPr>
          <p:cNvPr id="13" name="Continue Butt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26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Based"/>
          <p:cNvSpPr txBox="1"/>
          <p:nvPr/>
        </p:nvSpPr>
        <p:spPr>
          <a:xfrm>
            <a:off x="457200" y="533400"/>
            <a:ext cx="8229600" cy="3657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chemeClr val="bg1"/>
                </a:solidFill>
                <a:latin typeface="Lucida Calligraphy" panose="03010101010101010101" pitchFamily="66" charset="0"/>
              </a:rPr>
              <a:t>One transaction is required to complete this procedure:</a:t>
            </a:r>
          </a:p>
          <a:p>
            <a:pPr marL="1885950" indent="-4635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IW41</a:t>
            </a:r>
          </a:p>
        </p:txBody>
      </p:sp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6C21B9-199B-4BB4-96AA-D0EC60C128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89" b="22222"/>
          <a:stretch/>
        </p:blipFill>
        <p:spPr>
          <a:xfrm>
            <a:off x="1828800" y="4572000"/>
            <a:ext cx="3952935" cy="1828800"/>
          </a:xfrm>
          <a:prstGeom prst="rect">
            <a:avLst/>
          </a:prstGeom>
        </p:spPr>
      </p:pic>
      <p:sp>
        <p:nvSpPr>
          <p:cNvPr id="7" name="TextBox Begin">
            <a:extLst>
              <a:ext uri="{FF2B5EF4-FFF2-40B4-BE49-F238E27FC236}">
                <a16:creationId xmlns:a16="http://schemas.microsoft.com/office/drawing/2014/main" id="{E3C7A2E8-747A-4A0B-B403-CDA1337DFD0D}"/>
              </a:ext>
            </a:extLst>
          </p:cNvPr>
          <p:cNvSpPr txBox="1"/>
          <p:nvPr/>
        </p:nvSpPr>
        <p:spPr>
          <a:xfrm>
            <a:off x="457200" y="6172200"/>
            <a:ext cx="7772400" cy="457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286000" indent="-2286000" algn="r">
              <a:lnSpc>
                <a:spcPct val="150000"/>
              </a:lnSpc>
              <a:tabLst>
                <a:tab pos="1776413" algn="l"/>
              </a:tabLst>
            </a:pPr>
            <a:r>
              <a:rPr lang="en-US" dirty="0">
                <a:solidFill>
                  <a:srgbClr val="0070C0"/>
                </a:solidFill>
                <a:latin typeface="Lucida Calligraphy" panose="03010101010101010101" pitchFamily="66" charset="0"/>
              </a:rPr>
              <a:t>Let’s get started - </a:t>
            </a:r>
          </a:p>
        </p:txBody>
      </p:sp>
    </p:spTree>
    <p:extLst>
      <p:ext uri="{BB962C8B-B14F-4D97-AF65-F5344CB8AC3E}">
        <p14:creationId xmlns:p14="http://schemas.microsoft.com/office/powerpoint/2010/main" val="29923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Window:</a:t>
            </a:r>
          </a:p>
          <a:p>
            <a:pPr marL="228600">
              <a:lnSpc>
                <a:spcPct val="150000"/>
              </a:lnSpc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 R/3 Easy Access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</a:pPr>
            <a:r>
              <a:rPr lang="en-US" sz="8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IW41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or</a:t>
            </a:r>
            <a:endParaRPr lang="en-US" sz="1400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1775" indent="-231775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Favorites menu, 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transaction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IW41 – Enter PM Order Confirmation (Admin Time)</a:t>
            </a:r>
            <a:endParaRPr lang="en-US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48D50-F254-4346-855F-7C1B17E96D5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0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25146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Administrative Work 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Number Facts: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digits </a:t>
            </a: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(Always)</a:t>
            </a:r>
          </a:p>
          <a:p>
            <a:pPr marL="228600" marR="0" lvl="0" indent="-2286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Last five digits change </a:t>
            </a:r>
            <a:b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(Based upon Plant)</a:t>
            </a:r>
            <a:b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(i.e.,  680000#####)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4572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BD5B6B3-FC32-4CF4-AEB5-38C55F193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323683"/>
              </p:ext>
            </p:extLst>
          </p:nvPr>
        </p:nvGraphicFramePr>
        <p:xfrm>
          <a:off x="4343400" y="1143000"/>
          <a:ext cx="1371600" cy="42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9371350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1702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680000#####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39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673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3728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87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76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62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637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967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60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790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6300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829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98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204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155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74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89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71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606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1585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814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529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30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791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84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9668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A7D4223-1E63-49B5-B325-EFDFD3E01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352699"/>
              </p:ext>
            </p:extLst>
          </p:nvPr>
        </p:nvGraphicFramePr>
        <p:xfrm>
          <a:off x="5943600" y="1143000"/>
          <a:ext cx="1371600" cy="42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9371350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1702214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680000#####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39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673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64342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3728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64343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87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76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62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637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967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64349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60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790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6300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829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98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64669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204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155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74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64672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89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71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606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1585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814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529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30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791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84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966808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B9999D-C17A-472A-96B1-A81C224C15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43160"/>
              </p:ext>
            </p:extLst>
          </p:nvPr>
        </p:nvGraphicFramePr>
        <p:xfrm>
          <a:off x="7543800" y="1143000"/>
          <a:ext cx="1371600" cy="42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9371350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9217022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680000#####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4013986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6731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13728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487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761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16241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6378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159678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0604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3790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63001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8290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6798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9204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04155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8747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2897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77194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64699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6063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15859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3814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5294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3008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1791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2841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6100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64706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6966808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D7204F3-FFB1-409E-A54A-B59C8439D6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55375"/>
              </p:ext>
            </p:extLst>
          </p:nvPr>
        </p:nvGraphicFramePr>
        <p:xfrm>
          <a:off x="2743200" y="1143000"/>
          <a:ext cx="1371600" cy="4291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31035701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49761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680000</a:t>
                      </a:r>
                      <a:r>
                        <a:rPr lang="en-US" sz="1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#####</a:t>
                      </a:r>
                      <a:endParaRPr lang="en-US" sz="9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298833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6001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64291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05385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64292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6185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64293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4030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64294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803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64295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4427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64296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505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64297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6009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64298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316543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64299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6619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9176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5191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93693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0939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5475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4264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598943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9279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813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73320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64310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5957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907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80442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8880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90962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64315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662181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B528A4A2-D7EE-481B-AA60-DA78C2FDE8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57600"/>
            <a:ext cx="198645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PM Order Confirmation:  Initial Screen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 Field – Input 11-digit administrative work order</a:t>
            </a: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Activity Field – Input four-digit code</a:t>
            </a:r>
            <a:b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below)</a:t>
            </a:r>
          </a:p>
          <a:p>
            <a:pPr marL="228600" lvl="0" indent="-228600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&lt;</a:t>
            </a:r>
            <a:r>
              <a:rPr kumimoji="0" lang="en-US" sz="1400" i="1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&gt;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6263" algn="r"/>
                <a:tab pos="685800" algn="l"/>
                <a:tab pos="2862263" algn="r"/>
              </a:tabLst>
              <a:defRPr/>
            </a:pPr>
            <a:r>
              <a:rPr lang="en-US" sz="1400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	</a:t>
            </a: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400" u="sng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	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0010	Vacation/Sick Leave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0020	Workshops/Training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0030	BSIP Work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0040	Fuel Route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0050	Shop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0060	Stock Room Work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0070	Travel not for repair/inspection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0080	Charter Bus Examination</a:t>
            </a:r>
          </a:p>
          <a:p>
            <a:pPr marL="228600"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CD5017-79A8-466F-91FC-5C0BE1916E09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3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4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PM Order Confirmation:  Actual Data</a:t>
            </a:r>
            <a:endParaRPr lang="en-US" sz="8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5425" marR="0" lvl="0" indent="-225425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Number Field – Input seven-digit employee identification number 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Work Field - Input time to complete transaction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Final Confirmation Field</a:t>
            </a: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Uncheck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No Remaining Work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5425" indent="-225425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01888" algn="l"/>
              </a:tabLst>
              <a:defRPr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4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Save icon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BF18273-52ED-4715-8EA6-46D9D7D85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008" y="3733800"/>
            <a:ext cx="164592" cy="164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321C903-393B-4D1B-B768-C073A16C610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008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inue Butt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6172200"/>
            <a:ext cx="457200" cy="457200"/>
          </a:xfrm>
          <a:prstGeom prst="rect">
            <a:avLst/>
          </a:prstGeom>
        </p:spPr>
      </p:pic>
      <p:sp>
        <p:nvSpPr>
          <p:cNvPr id="7" name="Step 1">
            <a:extLst>
              <a:ext uri="{FF2B5EF4-FFF2-40B4-BE49-F238E27FC236}">
                <a16:creationId xmlns:a16="http://schemas.microsoft.com/office/drawing/2014/main" id="{A26058A8-8871-4A1D-8703-9C9F33CF6A60}"/>
              </a:ext>
            </a:extLst>
          </p:cNvPr>
          <p:cNvSpPr txBox="1"/>
          <p:nvPr/>
        </p:nvSpPr>
        <p:spPr>
          <a:xfrm>
            <a:off x="228600" y="228600"/>
            <a:ext cx="3200400" cy="6400800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Calligraphy" panose="03010101010101010101" pitchFamily="66" charset="0"/>
              <a:ea typeface="+mn-ea"/>
              <a:cs typeface="+mn-cs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Window opens:</a:t>
            </a:r>
          </a:p>
          <a:p>
            <a:pPr marL="233363" lvl="0">
              <a:lnSpc>
                <a:spcPct val="150000"/>
              </a:lnSpc>
              <a:defRPr/>
            </a:pP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PM Order confirmation:  Initial Screen</a:t>
            </a:r>
            <a:endParaRPr lang="en-US" sz="900" dirty="0">
              <a:solidFill>
                <a:srgbClr val="FFFF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defRPr/>
            </a:pPr>
            <a:endParaRPr lang="en-US" sz="9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2346325" algn="l"/>
              </a:tabLst>
              <a:defRPr/>
            </a:pPr>
            <a:r>
              <a:rPr lang="en-US" sz="1600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Confirmation appears in the status bar</a:t>
            </a: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tabLst>
                <a:tab pos="2346325" algn="l"/>
              </a:tabLst>
              <a:defRPr/>
            </a:pP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400300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Continue icon       if more confirmations to be input</a:t>
            </a: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150000"/>
              </a:lnSpc>
              <a:tabLst>
                <a:tab pos="2346325" algn="l"/>
              </a:tabLst>
              <a:defRPr/>
            </a:pP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50000"/>
              </a:lnSpc>
              <a:tabLst>
                <a:tab pos="2346325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150000"/>
              </a:lnSpc>
              <a:tabLst>
                <a:tab pos="2346325" algn="l"/>
              </a:tabLst>
              <a:defRPr/>
            </a:pPr>
            <a:endParaRPr lang="en-US" sz="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0188" indent="-230188">
              <a:lnSpc>
                <a:spcPct val="150000"/>
              </a:lnSpc>
              <a:buFont typeface="Wingdings" panose="05000000000000000000" pitchFamily="2" charset="2"/>
              <a:buChar char="q"/>
              <a:tabLst>
                <a:tab pos="2290763" algn="l"/>
              </a:tabLst>
              <a:defRPr/>
            </a:pP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600" i="1" dirty="0">
                <a:solidFill>
                  <a:srgbClr val="FFFF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Exit icon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D00CB8-FF91-4CD8-AE86-EA55AD294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41372"/>
            <a:ext cx="164592" cy="164592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47BF014-BA17-452B-87E7-46D3FD84A31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57200"/>
            <a:ext cx="5029200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38C5EE-DC60-49AE-895B-3B5231935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408" y="2939144"/>
            <a:ext cx="164592" cy="16459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53309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tabLst>
            <a:tab pos="914400" algn="l"/>
            <a:tab pos="1774825" algn="l"/>
          </a:tabLst>
          <a:defRPr dirty="0" smtClean="0">
            <a:solidFill>
              <a:schemeClr val="bg1"/>
            </a:solidFill>
            <a:latin typeface="Lucida Calligraphy" panose="03010101010101010101" pitchFamily="66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14658</TotalTime>
  <Words>406</Words>
  <Application>Microsoft Office PowerPoint</Application>
  <PresentationFormat>On-screen Show (4:3)</PresentationFormat>
  <Paragraphs>281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Lucida Calligraphy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Wright</dc:creator>
  <cp:lastModifiedBy>Stephen Wright</cp:lastModifiedBy>
  <cp:revision>432</cp:revision>
  <cp:lastPrinted>2018-09-11T18:10:21Z</cp:lastPrinted>
  <dcterms:created xsi:type="dcterms:W3CDTF">2018-01-10T14:59:28Z</dcterms:created>
  <dcterms:modified xsi:type="dcterms:W3CDTF">2020-01-03T18:42:30Z</dcterms:modified>
</cp:coreProperties>
</file>