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92" r:id="rId3"/>
    <p:sldId id="288" r:id="rId4"/>
    <p:sldId id="319" r:id="rId5"/>
    <p:sldId id="369" r:id="rId6"/>
    <p:sldId id="417" r:id="rId7"/>
    <p:sldId id="408" r:id="rId8"/>
    <p:sldId id="416" r:id="rId9"/>
    <p:sldId id="419" r:id="rId10"/>
    <p:sldId id="414" r:id="rId11"/>
    <p:sldId id="421" r:id="rId12"/>
    <p:sldId id="423" r:id="rId13"/>
    <p:sldId id="424" r:id="rId14"/>
    <p:sldId id="425" r:id="rId15"/>
    <p:sldId id="290" r:id="rId16"/>
    <p:sldId id="29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38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8A4F-85FE-4A04-A6B9-74432296E511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90C4F-B312-43B0-B47A-27B380DD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6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2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3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4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9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8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0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8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2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2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B08E3-1218-4ED3-BCD3-F7BB772076A9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4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tephen.Wright@dpi.nc.gov" TargetMode="Externa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inue But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8" name="PPT Image">
            <a:extLst>
              <a:ext uri="{FF2B5EF4-FFF2-40B4-BE49-F238E27FC236}">
                <a16:creationId xmlns:a16="http://schemas.microsoft.com/office/drawing/2014/main" id="{826E5077-79E2-42E9-95F1-7F48A2138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029200"/>
            <a:ext cx="7315200" cy="914400"/>
          </a:xfrm>
          <a:prstGeom prst="rect">
            <a:avLst/>
          </a:prstGeom>
        </p:spPr>
      </p:pic>
      <p:sp>
        <p:nvSpPr>
          <p:cNvPr id="6" name="Txt - Two Methods">
            <a:extLst>
              <a:ext uri="{FF2B5EF4-FFF2-40B4-BE49-F238E27FC236}">
                <a16:creationId xmlns:a16="http://schemas.microsoft.com/office/drawing/2014/main" id="{763E777F-F57D-4A14-8D75-9F40D53A7100}"/>
              </a:ext>
            </a:extLst>
          </p:cNvPr>
          <p:cNvSpPr txBox="1"/>
          <p:nvPr/>
        </p:nvSpPr>
        <p:spPr>
          <a:xfrm>
            <a:off x="914400" y="457200"/>
            <a:ext cx="7315200" cy="3657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  <a:tabLst>
                <a:tab pos="914400" algn="l"/>
                <a:tab pos="1774825" algn="l"/>
              </a:tabLst>
            </a:pPr>
            <a:r>
              <a:rPr lang="en-US" sz="2400" dirty="0">
                <a:solidFill>
                  <a:srgbClr val="FFFF99"/>
                </a:solidFill>
                <a:latin typeface="Lucida Calligraphy" panose="03010101010101010101" pitchFamily="66" charset="0"/>
              </a:rPr>
              <a:t>Two methods to observe tutorial</a:t>
            </a:r>
            <a:endParaRPr lang="en-US" sz="1400" dirty="0">
              <a:solidFill>
                <a:srgbClr val="FFFF99"/>
              </a:solidFill>
              <a:latin typeface="Lucida Calligraphy" panose="03010101010101010101" pitchFamily="66" charset="0"/>
            </a:endParaRP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Standard Method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This method allows presentation to be resized  to user preference.</a:t>
            </a:r>
          </a:p>
          <a:p>
            <a:pPr lvl="2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8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Slide Show Method </a:t>
            </a:r>
            <a:r>
              <a:rPr lang="en-US" sz="800" dirty="0">
                <a:solidFill>
                  <a:schemeClr val="bg1"/>
                </a:solidFill>
                <a:latin typeface="Lucida Calligraphy" panose="03010101010101010101" pitchFamily="66" charset="0"/>
              </a:rPr>
              <a:t>(Example below)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Presentation fills entire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on Slide Show tab at top of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icon &lt;From Beginning&gt;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914400" lvl="1" indent="-914400">
              <a:lnSpc>
                <a:spcPct val="150000"/>
              </a:lnSpc>
              <a:tabLst>
                <a:tab pos="914400" algn="l"/>
              </a:tabLst>
            </a:pPr>
            <a:r>
              <a:rPr lang="en-US" sz="14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Note: </a:t>
            </a:r>
            <a:r>
              <a:rPr lang="en-US" sz="1400" b="1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Either method; to advance click the progression arrow in the bottom right corner of each slide or press the down-arrow key.</a:t>
            </a: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3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Display Orders and Operations:  List of Orders and Operations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3363" marR="0" lvl="0" indent="-233363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&gt; Current Layout icon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B9BD03-FD2D-44A6-9851-26FD0DAF0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0"/>
            <a:ext cx="164592" cy="1645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4A0EF-9C0B-4480-97BF-7359E892804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03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Layout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 Column Name</a:t>
            </a:r>
            <a:b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(Under Column Set) </a:t>
            </a:r>
            <a:b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(Sorts Column Alphabetically)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Double-Click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Columns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(Under Column Set)</a:t>
            </a:r>
            <a:r>
              <a:rPr lang="en-US" sz="1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90563" marR="0" lvl="0" indent="-233363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Actual finish (date)</a:t>
            </a:r>
          </a:p>
          <a:p>
            <a:pPr marL="690563" marR="0" lvl="0" indent="-233363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</a:p>
          <a:p>
            <a:pPr marL="690563" marR="0" lvl="0" indent="-233363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Activity</a:t>
            </a:r>
          </a:p>
          <a:p>
            <a:pPr marL="690563" marR="0" lvl="0" indent="-233363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Description </a:t>
            </a:r>
          </a:p>
          <a:p>
            <a:pPr marL="690563" marR="0" lvl="0" indent="-233363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Actual work</a:t>
            </a:r>
          </a:p>
          <a:p>
            <a:pPr marL="690563" marR="0" lvl="0" indent="-233363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actual costs</a:t>
            </a: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Save icon </a:t>
            </a:r>
          </a:p>
          <a:p>
            <a:pPr lvl="0">
              <a:lnSpc>
                <a:spcPct val="150000"/>
              </a:lnSpc>
              <a:defRPr/>
            </a:pPr>
            <a:endParaRPr lang="en-US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Tip: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Change Display column position</a:t>
            </a:r>
          </a:p>
          <a:p>
            <a:pPr marL="690563" marR="0" lvl="0" indent="-230188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F8 – Shifts up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(one increment)</a:t>
            </a:r>
          </a:p>
          <a:p>
            <a:pPr marL="690563" indent="-230188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F9 – Shifts down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(one increment)</a:t>
            </a:r>
          </a:p>
          <a:p>
            <a:pPr marL="690563" marR="0" lvl="0" indent="-230188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Double-Click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-  Return to column set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E5C8DD-462C-4BED-BA6B-30C1DA9B036C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D526F6-3129-4DB5-B762-0CE686FE3F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419600"/>
            <a:ext cx="16459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02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Layout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3363" marR="0" lvl="0" indent="-230188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Layout Field – Input a descriptive name. 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 IW49N)</a:t>
            </a:r>
          </a:p>
          <a:p>
            <a:pPr marL="233363" marR="0" lvl="0" indent="-230188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Field – Input a name that meets the criteria you are searching; if this is the default table use something like “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233363" marR="0" lvl="0" indent="-230188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2230438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Continue icon	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(Twice)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D31B8B-0937-4FA5-805D-F1C99A6AC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118104"/>
            <a:ext cx="164592" cy="1645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A8D049-1B98-4247-8D53-490ECBDB831D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75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Display Orders and Operations:  List of Orders and Operations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8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3363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Items to Note:</a:t>
            </a:r>
          </a:p>
          <a:p>
            <a:pPr marL="233363" marR="0" lvl="0" indent="-231775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same work order may be reported multi-time(s) if multi activity numbers are used.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i.e.,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62004694678 uses activity numbers 0010, 0020 and 0030)</a:t>
            </a:r>
          </a:p>
          <a:p>
            <a:pPr marL="233363" marR="0" lvl="0" indent="-231775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 work is displayed per activity.</a:t>
            </a:r>
          </a:p>
          <a:p>
            <a:pPr marL="233363" lvl="1" indent="-231775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Caution!!!  Be careful of grabbing a Total Actual Costs value.  The value is the total per work order </a:t>
            </a:r>
            <a:r>
              <a:rPr lang="en-US" sz="1400" b="1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Activity.</a:t>
            </a:r>
            <a:b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cost to 62004694678 is 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$37.50 </a:t>
            </a:r>
            <a:r>
              <a:rPr lang="en-US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$112.50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2317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25" lvl="1">
              <a:lnSpc>
                <a:spcPct val="150000"/>
              </a:lnSpc>
              <a:defRPr/>
            </a:pP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1">
              <a:lnSpc>
                <a:spcPct val="150000"/>
              </a:lnSpc>
              <a:defRPr/>
            </a:pP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9FCC31-8FAE-4BCE-A70B-43348D83B50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75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Display Orders and Operations:  List of Orders and Operations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8" lvl="0">
              <a:lnSpc>
                <a:spcPct val="150000"/>
              </a:lnSpc>
              <a:defRPr/>
            </a:pPr>
            <a:endParaRPr lang="en-US" sz="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Items to Note: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(Continued)</a:t>
            </a:r>
          </a:p>
          <a:p>
            <a:pPr marL="233363" marR="0" lvl="0" indent="-230188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on the column header “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(highlights column)</a:t>
            </a:r>
          </a:p>
          <a:p>
            <a:pPr marL="233363" marR="0" lvl="0" indent="-230188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Sort in Ascending Order icon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table will display the work orders only once </a:t>
            </a:r>
            <a:r>
              <a:rPr lang="en-US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all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activities beside the work order cell</a:t>
            </a:r>
          </a:p>
          <a:p>
            <a:pPr marL="682625" lvl="1">
              <a:lnSpc>
                <a:spcPct val="150000"/>
              </a:lnSpc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1">
              <a:lnSpc>
                <a:spcPct val="150000"/>
              </a:lnSpc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4A752-28F1-4CA0-B147-AE4D21EA0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704" y="2438400"/>
            <a:ext cx="164592" cy="1645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AF1CFB-A639-4AF0-9D12-515C2BA6FA89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92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03120"/>
            <a:ext cx="3657600" cy="310896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Questions</a:t>
            </a:r>
          </a:p>
        </p:txBody>
      </p:sp>
      <p:pic>
        <p:nvPicPr>
          <p:cNvPr id="4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F2EAAD-2B2C-4F78-BF11-6720F9E1EA5D}"/>
              </a:ext>
            </a:extLst>
          </p:cNvPr>
          <p:cNvSpPr txBox="1"/>
          <p:nvPr/>
        </p:nvSpPr>
        <p:spPr>
          <a:xfrm>
            <a:off x="2286000" y="1645920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914400" algn="l"/>
                <a:tab pos="1774825" algn="l"/>
              </a:tabLst>
            </a:pPr>
            <a:r>
              <a:rPr lang="en-US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Email:  </a:t>
            </a: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  <a:hlinkClick r:id="rId5"/>
              </a:rPr>
              <a:t>Stephen.Wright@dpi.nc.gov</a:t>
            </a:r>
            <a:endParaRPr lang="en-US" dirty="0">
              <a:solidFill>
                <a:srgbClr val="0070C0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7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8800"/>
            <a:ext cx="3657600" cy="365760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Thank You!</a:t>
            </a:r>
          </a:p>
        </p:txBody>
      </p:sp>
      <p:sp>
        <p:nvSpPr>
          <p:cNvPr id="7" name="TextBox CS Wright"/>
          <p:cNvSpPr txBox="1"/>
          <p:nvPr/>
        </p:nvSpPr>
        <p:spPr>
          <a:xfrm>
            <a:off x="5257800" y="4343400"/>
            <a:ext cx="2650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Stephen Wright</a:t>
            </a:r>
          </a:p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DPI Technical Consultant</a:t>
            </a:r>
          </a:p>
        </p:txBody>
      </p:sp>
    </p:spTree>
    <p:extLst>
      <p:ext uri="{BB962C8B-B14F-4D97-AF65-F5344CB8AC3E}">
        <p14:creationId xmlns:p14="http://schemas.microsoft.com/office/powerpoint/2010/main" val="1405542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CS Wright"/>
          <p:cNvSpPr txBox="1"/>
          <p:nvPr/>
        </p:nvSpPr>
        <p:spPr>
          <a:xfrm>
            <a:off x="457200" y="6172200"/>
            <a:ext cx="345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46175" algn="l"/>
              </a:tabLst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Instructor:	Stephen Wright</a:t>
            </a: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	DPI Technical Consultant</a:t>
            </a:r>
          </a:p>
        </p:txBody>
      </p:sp>
      <p:pic>
        <p:nvPicPr>
          <p:cNvPr id="4" name="Picture Wright &amp; Cloc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00400"/>
            <a:ext cx="2743200" cy="3200400"/>
          </a:xfrm>
          <a:prstGeom prst="rect">
            <a:avLst/>
          </a:prstGeom>
        </p:spPr>
      </p:pic>
      <p:sp>
        <p:nvSpPr>
          <p:cNvPr id="5" name="Main Title"/>
          <p:cNvSpPr txBox="1"/>
          <p:nvPr/>
        </p:nvSpPr>
        <p:spPr>
          <a:xfrm>
            <a:off x="3345781" y="914400"/>
            <a:ext cx="519565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</a:t>
            </a:r>
          </a:p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BSIP 101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 Procedures</a:t>
            </a:r>
          </a:p>
          <a:p>
            <a:pPr algn="ctr"/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Display Equipment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Orders &amp; Operations</a:t>
            </a:r>
          </a:p>
        </p:txBody>
      </p:sp>
      <p:pic>
        <p:nvPicPr>
          <p:cNvPr id="6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98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2286000"/>
            <a:ext cx="8229600" cy="27432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marL="2286000" indent="-2286000">
              <a:lnSpc>
                <a:spcPct val="150000"/>
              </a:lnSpc>
              <a:tabLst>
                <a:tab pos="1776413" algn="l"/>
                <a:tab pos="3206750" algn="l"/>
              </a:tabLst>
            </a:pPr>
            <a:r>
              <a:rPr lang="en-US" sz="36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Purpose:</a:t>
            </a:r>
            <a:r>
              <a:rPr lang="en-US" sz="3600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Produce a report that displays equipment orders and operations</a:t>
            </a:r>
          </a:p>
        </p:txBody>
      </p:sp>
      <p:pic>
        <p:nvPicPr>
          <p:cNvPr id="3" name="Pic Magnify G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1800" cy="2743200"/>
          </a:xfrm>
          <a:prstGeom prst="rect">
            <a:avLst/>
          </a:prstGeom>
        </p:spPr>
      </p:pic>
      <p:pic>
        <p:nvPicPr>
          <p:cNvPr id="13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533400"/>
            <a:ext cx="8229600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One transaction is required to complete this procedure:</a:t>
            </a:r>
          </a:p>
          <a:p>
            <a:pPr marL="1885950" indent="-4635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IW49N</a:t>
            </a:r>
          </a:p>
        </p:txBody>
      </p:sp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6C21B9-199B-4BB4-96AA-D0EC60C128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22222"/>
          <a:stretch/>
        </p:blipFill>
        <p:spPr>
          <a:xfrm>
            <a:off x="1828800" y="4572000"/>
            <a:ext cx="3952935" cy="1828800"/>
          </a:xfrm>
          <a:prstGeom prst="rect">
            <a:avLst/>
          </a:prstGeom>
        </p:spPr>
      </p:pic>
      <p:sp>
        <p:nvSpPr>
          <p:cNvPr id="7" name="TextBox Begin">
            <a:extLst>
              <a:ext uri="{FF2B5EF4-FFF2-40B4-BE49-F238E27FC236}">
                <a16:creationId xmlns:a16="http://schemas.microsoft.com/office/drawing/2014/main" id="{E3C7A2E8-747A-4A0B-B403-CDA1337DFD0D}"/>
              </a:ext>
            </a:extLst>
          </p:cNvPr>
          <p:cNvSpPr txBox="1"/>
          <p:nvPr/>
        </p:nvSpPr>
        <p:spPr>
          <a:xfrm>
            <a:off x="457200" y="6172200"/>
            <a:ext cx="77724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86000" indent="-2286000" algn="r">
              <a:lnSpc>
                <a:spcPct val="150000"/>
              </a:lnSpc>
              <a:tabLst>
                <a:tab pos="1776413" algn="l"/>
              </a:tabLst>
            </a:pP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</a:rPr>
              <a:t>Let’s get started - </a:t>
            </a:r>
          </a:p>
        </p:txBody>
      </p:sp>
    </p:spTree>
    <p:extLst>
      <p:ext uri="{BB962C8B-B14F-4D97-AF65-F5344CB8AC3E}">
        <p14:creationId xmlns:p14="http://schemas.microsoft.com/office/powerpoint/2010/main" val="29923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Window:</a:t>
            </a:r>
          </a:p>
          <a:p>
            <a:pPr marL="228600">
              <a:lnSpc>
                <a:spcPct val="150000"/>
              </a:lnSpc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 R/3 Easy Access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</a:pPr>
            <a:r>
              <a:rPr lang="en-US" sz="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IW49N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or</a:t>
            </a:r>
            <a:endParaRPr lang="en-US" sz="1400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Favorites menu, 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transaction</a:t>
            </a:r>
            <a:b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IW49N – Display Orders and Operations (Vehicle History)</a:t>
            </a:r>
            <a:endParaRPr lang="en-US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63F79D-72AC-4FD7-88CB-C4F77FF3100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08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Display Orders and Operations:  Selection of Orders and Operations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Completed Field </a:t>
            </a: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endParaRPr lang="en-US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lvl="0" indent="-22542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343150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Equipment Field;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(Go to Slide 8)</a:t>
            </a:r>
          </a:p>
          <a:p>
            <a:pPr marL="233363" lvl="0">
              <a:lnSpc>
                <a:spcPct val="150000"/>
              </a:lnSpc>
              <a:tabLst>
                <a:tab pos="2343150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pPr marL="233363" lvl="0" indent="-230188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343150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within the Equipment field</a:t>
            </a:r>
          </a:p>
          <a:p>
            <a:pPr marL="233363" lvl="0" indent="-230188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343150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Matchcode icon 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lvl="0">
              <a:lnSpc>
                <a:spcPct val="150000"/>
              </a:lnSpc>
              <a:tabLst>
                <a:tab pos="2343150" algn="l"/>
              </a:tabLst>
              <a:defRPr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4025">
              <a:lnSpc>
                <a:spcPct val="150000"/>
              </a:lnSpc>
              <a:tabLst>
                <a:tab pos="457200" algn="l"/>
              </a:tabLst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Tip: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Matchcode icon demonstrated on the next slide</a:t>
            </a: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A7DFC4-3ED5-4A6E-9B29-0AF389AE300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pic>
        <p:nvPicPr>
          <p:cNvPr id="8" name="Picture 7" descr="A close up of a window&#10;&#10;Description automatically generated">
            <a:extLst>
              <a:ext uri="{FF2B5EF4-FFF2-40B4-BE49-F238E27FC236}">
                <a16:creationId xmlns:a16="http://schemas.microsoft.com/office/drawing/2014/main" id="{A6F83F94-88F1-4CF5-9C9E-D1350ADE7A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084508"/>
            <a:ext cx="152421" cy="16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24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Window opens:</a:t>
            </a:r>
          </a:p>
          <a:p>
            <a:pPr marL="233363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Display Equipment: Equipment Selection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3363" marR="0" lvl="0" indent="-22383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Inventory number – Input SAP inventory number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(General Data Section)</a:t>
            </a:r>
          </a:p>
          <a:p>
            <a:pPr marL="233363" marR="0" lvl="0" indent="-22383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256857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Click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 Execute icon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	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813D56-17E0-47D2-8FD9-2A5D650CB40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33600"/>
            <a:ext cx="164592" cy="1645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9EA547-9763-4631-8F73-B5BE59D6766A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78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Display Orders and Operations:  Selection of Orders and Operations - 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 Header Tab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1828800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 Field – Input beginning and ending dates for span tracking.  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 01/01/2019 to 12/30/2019)</a:t>
            </a:r>
          </a:p>
          <a:p>
            <a:pPr marL="233363" indent="-233363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1828800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Operation Tab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BCBCB5-FC42-42F0-BB0E-0D3C6C22B04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29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Display Orders and Operations:  Selection of Orders and Operations - 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 Tab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376363" algn="l"/>
              </a:tabLst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Standard test key Field -  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(Optional)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Input first 7 digits of the VMRS code</a:t>
            </a:r>
            <a:b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i.e.,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Front Brakes and Drums = 013-001)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1376363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Execute Icon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6125" marR="0" lvl="0" indent="-746125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746125" algn="l"/>
                <a:tab pos="1482725" algn="l"/>
              </a:tabLst>
              <a:defRPr/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00409A-81F0-4729-8827-E9E289B5CCA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8F16AA-461A-44D0-93A3-69BCA260F5E0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909" y="2688266"/>
            <a:ext cx="16459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47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tabLst>
            <a:tab pos="914400" algn="l"/>
            <a:tab pos="1774825" algn="l"/>
          </a:tabLst>
          <a:defRPr dirty="0" smtClean="0">
            <a:solidFill>
              <a:schemeClr val="bg1"/>
            </a:solidFill>
            <a:latin typeface="Lucida Calligraphy" panose="03010101010101010101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16859</TotalTime>
  <Words>403</Words>
  <Application>Microsoft Office PowerPoint</Application>
  <PresentationFormat>On-screen Show (4:3)</PresentationFormat>
  <Paragraphs>110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Lucida Calligraphy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Wright</dc:creator>
  <cp:lastModifiedBy>Stephen Wright</cp:lastModifiedBy>
  <cp:revision>476</cp:revision>
  <cp:lastPrinted>2018-09-11T18:10:21Z</cp:lastPrinted>
  <dcterms:created xsi:type="dcterms:W3CDTF">2018-01-10T14:59:28Z</dcterms:created>
  <dcterms:modified xsi:type="dcterms:W3CDTF">2019-12-31T13:31:45Z</dcterms:modified>
</cp:coreProperties>
</file>