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92" r:id="rId3"/>
    <p:sldId id="288" r:id="rId4"/>
    <p:sldId id="433" r:id="rId5"/>
    <p:sldId id="434" r:id="rId6"/>
    <p:sldId id="435" r:id="rId7"/>
    <p:sldId id="436" r:id="rId8"/>
    <p:sldId id="424" r:id="rId9"/>
    <p:sldId id="290" r:id="rId10"/>
    <p:sldId id="291" r:id="rId11"/>
    <p:sldId id="450" r:id="rId12"/>
    <p:sldId id="342" r:id="rId13"/>
    <p:sldId id="439" r:id="rId14"/>
    <p:sldId id="44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0" d="100"/>
          <a:sy n="150" d="100"/>
        </p:scale>
        <p:origin x="2016" y="12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508A4F-85FE-4A04-A6B9-74432296E511}" type="datetimeFigureOut">
              <a:rPr lang="en-US" smtClean="0"/>
              <a:t>12/2/2019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D90C4F-B312-43B0-B47A-27B380DDFC43}" type="slidenum">
              <a:rPr lang="en-US" smtClean="0"/>
              <a:t>‹#›</a:t>
            </a:fld>
            <a:endParaRPr lang="en-US"/>
          </a:p>
        </p:txBody>
      </p:sp>
    </p:spTree>
    <p:extLst>
      <p:ext uri="{BB962C8B-B14F-4D97-AF65-F5344CB8AC3E}">
        <p14:creationId xmlns:p14="http://schemas.microsoft.com/office/powerpoint/2010/main" val="420186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7B08E3-1218-4ED3-BCD3-F7BB772076A9}"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107684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7B08E3-1218-4ED3-BCD3-F7BB772076A9}"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3578628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7B08E3-1218-4ED3-BCD3-F7BB772076A9}"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2031534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7B08E3-1218-4ED3-BCD3-F7BB772076A9}"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49114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7B08E3-1218-4ED3-BCD3-F7BB772076A9}"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4101597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7B08E3-1218-4ED3-BCD3-F7BB772076A9}"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1131681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7B08E3-1218-4ED3-BCD3-F7BB772076A9}"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267330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7B08E3-1218-4ED3-BCD3-F7BB772076A9}"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3744889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B08E3-1218-4ED3-BCD3-F7BB772076A9}"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4034624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7B08E3-1218-4ED3-BCD3-F7BB772076A9}"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40621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7B08E3-1218-4ED3-BCD3-F7BB772076A9}"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4262926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B08E3-1218-4ED3-BCD3-F7BB772076A9}" type="datetimeFigureOut">
              <a:rPr lang="en-US" smtClean="0"/>
              <a:t>12/2/2019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EF513-C9DD-47E7-A193-E495819E63F9}" type="slidenum">
              <a:rPr lang="en-US" smtClean="0"/>
              <a:t>‹#›</a:t>
            </a:fld>
            <a:endParaRPr lang="en-US"/>
          </a:p>
        </p:txBody>
      </p:sp>
    </p:spTree>
    <p:extLst>
      <p:ext uri="{BB962C8B-B14F-4D97-AF65-F5344CB8AC3E}">
        <p14:creationId xmlns:p14="http://schemas.microsoft.com/office/powerpoint/2010/main" val="3395740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www.ncbussafety.org/BSIP/SupportRequest.html" TargetMode="External"/><Relationship Id="rId5" Type="http://schemas.openxmlformats.org/officeDocument/2006/relationships/image" Target="../media/image2.png"/><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forms.office.com/Pages/ResponsePage.aspx?id=YZyehLvwg026X0tTN2ZM9xPYpwsFvuRGlREY97GdUhVUNFY1S1BVRU5IMUhSSjM5TFREVUFXN0FFNy4u"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forms.office.com/Pages/ResponsePage.aspx?id=YZyehLvwg026X0tTN2ZM9xPYpwsFvuRGlREY97GdUhVUOURFQk5KSkIwOUo2Rk9HVzYyWEtUQzBINy4u" TargetMode="External"/><Relationship Id="rId5" Type="http://schemas.openxmlformats.org/officeDocument/2006/relationships/slide" Target="slide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remote.services.ncdot.gov/vpn/index.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mailto:Stephen.Wright@dpi.nc.gov"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5" name="Continue But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pic>
        <p:nvPicPr>
          <p:cNvPr id="8" name="PPT Image">
            <a:extLst>
              <a:ext uri="{FF2B5EF4-FFF2-40B4-BE49-F238E27FC236}">
                <a16:creationId xmlns:a16="http://schemas.microsoft.com/office/drawing/2014/main" id="{826E5077-79E2-42E9-95F1-7F48A2138FB5}"/>
              </a:ext>
            </a:extLst>
          </p:cNvPr>
          <p:cNvPicPr>
            <a:picLocks noChangeAspect="1"/>
          </p:cNvPicPr>
          <p:nvPr/>
        </p:nvPicPr>
        <p:blipFill>
          <a:blip r:embed="rId4"/>
          <a:stretch>
            <a:fillRect/>
          </a:stretch>
        </p:blipFill>
        <p:spPr>
          <a:xfrm>
            <a:off x="914400" y="5029200"/>
            <a:ext cx="7315200" cy="914400"/>
          </a:xfrm>
          <a:prstGeom prst="rect">
            <a:avLst/>
          </a:prstGeom>
        </p:spPr>
      </p:pic>
      <p:sp>
        <p:nvSpPr>
          <p:cNvPr id="6" name="Txt - Two Methods">
            <a:extLst>
              <a:ext uri="{FF2B5EF4-FFF2-40B4-BE49-F238E27FC236}">
                <a16:creationId xmlns:a16="http://schemas.microsoft.com/office/drawing/2014/main" id="{763E777F-F57D-4A14-8D75-9F40D53A7100}"/>
              </a:ext>
            </a:extLst>
          </p:cNvPr>
          <p:cNvSpPr txBox="1"/>
          <p:nvPr/>
        </p:nvSpPr>
        <p:spPr>
          <a:xfrm>
            <a:off x="914400" y="457200"/>
            <a:ext cx="7315200" cy="3657600"/>
          </a:xfrm>
          <a:prstGeom prst="rect">
            <a:avLst/>
          </a:prstGeom>
          <a:noFill/>
        </p:spPr>
        <p:txBody>
          <a:bodyPr wrap="square" rtlCol="0" anchor="t">
            <a:noAutofit/>
          </a:bodyPr>
          <a:lstStyle/>
          <a:p>
            <a:pPr>
              <a:lnSpc>
                <a:spcPct val="150000"/>
              </a:lnSpc>
              <a:tabLst>
                <a:tab pos="914400" algn="l"/>
                <a:tab pos="1774825" algn="l"/>
              </a:tabLst>
            </a:pPr>
            <a:r>
              <a:rPr lang="en-US" sz="2400" dirty="0">
                <a:solidFill>
                  <a:srgbClr val="FFFF00"/>
                </a:solidFill>
                <a:latin typeface="Lucida Calligraphy" panose="03010101010101010101" pitchFamily="66" charset="0"/>
              </a:rPr>
              <a:t>Two methods to observe tutorial</a:t>
            </a:r>
            <a:endParaRPr lang="en-US" sz="1400" dirty="0">
              <a:solidFill>
                <a:srgbClr val="FFFF00"/>
              </a:solidFill>
              <a:latin typeface="Lucida Calligraphy" panose="03010101010101010101" pitchFamily="66" charset="0"/>
            </a:endParaRPr>
          </a:p>
          <a:p>
            <a:pPr lvl="1">
              <a:lnSpc>
                <a:spcPct val="150000"/>
              </a:lnSpc>
              <a:tabLst>
                <a:tab pos="914400" algn="l"/>
                <a:tab pos="1774825" algn="l"/>
              </a:tabLst>
            </a:pPr>
            <a:endParaRPr lang="en-US" sz="1400" dirty="0">
              <a:solidFill>
                <a:schemeClr val="bg1"/>
              </a:solidFill>
              <a:latin typeface="Lucida Calligraphy" panose="03010101010101010101" pitchFamily="66" charset="0"/>
            </a:endParaRPr>
          </a:p>
          <a:p>
            <a:pPr marL="800100" lvl="1" indent="-342900">
              <a:lnSpc>
                <a:spcPct val="150000"/>
              </a:lnSpc>
              <a:buFont typeface="+mj-lt"/>
              <a:buAutoNum type="arabicPeriod"/>
              <a:tabLst>
                <a:tab pos="914400" algn="l"/>
                <a:tab pos="1774825" algn="l"/>
              </a:tabLst>
            </a:pPr>
            <a:r>
              <a:rPr lang="en-US" sz="1400" dirty="0">
                <a:solidFill>
                  <a:schemeClr val="bg1"/>
                </a:solidFill>
                <a:latin typeface="Lucida Calligraphy" panose="03010101010101010101" pitchFamily="66" charset="0"/>
              </a:rPr>
              <a:t>Standard Method</a:t>
            </a:r>
          </a:p>
          <a:p>
            <a:pPr marL="1257300" lvl="2" indent="-342900">
              <a:lnSpc>
                <a:spcPct val="150000"/>
              </a:lnSpc>
              <a:buFont typeface="Arial" panose="020B0604020202020204" pitchFamily="34" charset="0"/>
              <a:buChar char="•"/>
              <a:tabLst>
                <a:tab pos="914400" algn="l"/>
                <a:tab pos="1774825" algn="l"/>
              </a:tabLst>
            </a:pPr>
            <a:r>
              <a:rPr lang="en-US" sz="1400" dirty="0">
                <a:solidFill>
                  <a:schemeClr val="bg1"/>
                </a:solidFill>
                <a:latin typeface="Lucida Calligraphy" panose="03010101010101010101" pitchFamily="66" charset="0"/>
              </a:rPr>
              <a:t>This method allows presentation to be resized  to user preference.</a:t>
            </a:r>
          </a:p>
          <a:p>
            <a:pPr lvl="2">
              <a:lnSpc>
                <a:spcPct val="150000"/>
              </a:lnSpc>
              <a:tabLst>
                <a:tab pos="914400" algn="l"/>
                <a:tab pos="1774825" algn="l"/>
              </a:tabLst>
            </a:pPr>
            <a:endParaRPr lang="en-US" sz="800" dirty="0">
              <a:solidFill>
                <a:schemeClr val="bg1"/>
              </a:solidFill>
              <a:latin typeface="Lucida Calligraphy" panose="03010101010101010101" pitchFamily="66" charset="0"/>
            </a:endParaRPr>
          </a:p>
          <a:p>
            <a:pPr marL="800100" lvl="1" indent="-342900">
              <a:lnSpc>
                <a:spcPct val="150000"/>
              </a:lnSpc>
              <a:buFont typeface="+mj-lt"/>
              <a:buAutoNum type="arabicPeriod"/>
              <a:tabLst>
                <a:tab pos="914400" algn="l"/>
                <a:tab pos="1774825" algn="l"/>
              </a:tabLst>
            </a:pPr>
            <a:r>
              <a:rPr lang="en-US" sz="1400" dirty="0">
                <a:solidFill>
                  <a:schemeClr val="bg1"/>
                </a:solidFill>
                <a:latin typeface="Lucida Calligraphy" panose="03010101010101010101" pitchFamily="66" charset="0"/>
              </a:rPr>
              <a:t>Slide Show Method </a:t>
            </a:r>
            <a:r>
              <a:rPr lang="en-US" sz="800" dirty="0">
                <a:solidFill>
                  <a:schemeClr val="bg1"/>
                </a:solidFill>
                <a:latin typeface="Lucida Calligraphy" panose="03010101010101010101" pitchFamily="66" charset="0"/>
              </a:rPr>
              <a:t>(Example below)</a:t>
            </a:r>
          </a:p>
          <a:p>
            <a:pPr marL="1257300" lvl="2" indent="-342900">
              <a:lnSpc>
                <a:spcPct val="150000"/>
              </a:lnSpc>
              <a:buFont typeface="Arial" panose="020B0604020202020204" pitchFamily="34" charset="0"/>
              <a:buChar char="•"/>
              <a:tabLst>
                <a:tab pos="914400" algn="l"/>
                <a:tab pos="1774825" algn="l"/>
              </a:tabLst>
            </a:pPr>
            <a:r>
              <a:rPr lang="en-US" sz="1400" dirty="0">
                <a:solidFill>
                  <a:schemeClr val="bg1"/>
                </a:solidFill>
                <a:latin typeface="Lucida Calligraphy" panose="03010101010101010101" pitchFamily="66" charset="0"/>
              </a:rPr>
              <a:t>Presentation fills entire screen</a:t>
            </a:r>
          </a:p>
          <a:p>
            <a:pPr marL="1257300" lvl="2" indent="-342900">
              <a:lnSpc>
                <a:spcPct val="150000"/>
              </a:lnSpc>
              <a:buFont typeface="Arial" panose="020B0604020202020204" pitchFamily="34" charset="0"/>
              <a:buChar char="•"/>
              <a:tabLst>
                <a:tab pos="914400" algn="l"/>
                <a:tab pos="1774825" algn="l"/>
              </a:tabLst>
            </a:pPr>
            <a:r>
              <a:rPr lang="en-US" sz="1400" dirty="0">
                <a:solidFill>
                  <a:schemeClr val="bg1"/>
                </a:solidFill>
                <a:latin typeface="Lucida Calligraphy" panose="03010101010101010101" pitchFamily="66" charset="0"/>
              </a:rPr>
              <a:t>Click on Slide Show tab at top of screen</a:t>
            </a:r>
          </a:p>
          <a:p>
            <a:pPr marL="1257300" lvl="2" indent="-342900">
              <a:lnSpc>
                <a:spcPct val="150000"/>
              </a:lnSpc>
              <a:buFont typeface="Arial" panose="020B0604020202020204" pitchFamily="34" charset="0"/>
              <a:buChar char="•"/>
              <a:tabLst>
                <a:tab pos="914400" algn="l"/>
                <a:tab pos="1774825" algn="l"/>
              </a:tabLst>
            </a:pPr>
            <a:r>
              <a:rPr lang="en-US" sz="1400" dirty="0">
                <a:solidFill>
                  <a:schemeClr val="bg1"/>
                </a:solidFill>
                <a:latin typeface="Lucida Calligraphy" panose="03010101010101010101" pitchFamily="66" charset="0"/>
              </a:rPr>
              <a:t>Click icon &lt;From Beginning&gt;</a:t>
            </a:r>
          </a:p>
          <a:p>
            <a:pPr marL="1257300" lvl="2" indent="-342900">
              <a:lnSpc>
                <a:spcPct val="150000"/>
              </a:lnSpc>
              <a:buFont typeface="Arial" panose="020B0604020202020204" pitchFamily="34" charset="0"/>
              <a:buChar char="•"/>
              <a:tabLst>
                <a:tab pos="914400" algn="l"/>
                <a:tab pos="1774825" algn="l"/>
              </a:tabLst>
            </a:pPr>
            <a:endParaRPr lang="en-US" sz="1400" dirty="0">
              <a:solidFill>
                <a:schemeClr val="bg1"/>
              </a:solidFill>
              <a:latin typeface="Lucida Calligraphy" panose="03010101010101010101" pitchFamily="66" charset="0"/>
            </a:endParaRPr>
          </a:p>
          <a:p>
            <a:pPr marL="914400" lvl="1" indent="-914400">
              <a:lnSpc>
                <a:spcPct val="150000"/>
              </a:lnSpc>
              <a:tabLst>
                <a:tab pos="914400" algn="l"/>
              </a:tabLst>
            </a:pPr>
            <a:r>
              <a:rPr lang="en-US" sz="1400" b="1" dirty="0">
                <a:solidFill>
                  <a:srgbClr val="FFFF00"/>
                </a:solidFill>
                <a:latin typeface="Lucida Calligraphy" panose="03010101010101010101" pitchFamily="66" charset="0"/>
              </a:rPr>
              <a:t>Note: 	</a:t>
            </a:r>
            <a:r>
              <a:rPr lang="en-US" sz="1400" dirty="0">
                <a:solidFill>
                  <a:schemeClr val="bg1"/>
                </a:solidFill>
                <a:latin typeface="Lucida Calligraphy" panose="03010101010101010101" pitchFamily="66" charset="0"/>
              </a:rPr>
              <a:t>Either method; to advance click the progression arrow in the bottom right corner of each slide or press the down-arrow key.</a:t>
            </a:r>
          </a:p>
          <a:p>
            <a:pPr lvl="1">
              <a:lnSpc>
                <a:spcPct val="150000"/>
              </a:lnSpc>
              <a:tabLst>
                <a:tab pos="914400" algn="l"/>
                <a:tab pos="1774825" algn="l"/>
              </a:tabLst>
            </a:pPr>
            <a:endParaRPr lang="en-US" sz="1400" dirty="0">
              <a:solidFill>
                <a:schemeClr val="bg1"/>
              </a:solidFill>
              <a:latin typeface="Lucida Calligraphy" panose="03010101010101010101" pitchFamily="66" charset="0"/>
            </a:endParaRPr>
          </a:p>
          <a:p>
            <a:pPr marL="342900" indent="-342900" algn="ctr">
              <a:lnSpc>
                <a:spcPct val="150000"/>
              </a:lnSpc>
              <a:buFont typeface="+mj-lt"/>
              <a:buAutoNum type="arabicPeriod"/>
              <a:tabLst>
                <a:tab pos="914400" algn="l"/>
                <a:tab pos="1774825" algn="l"/>
              </a:tabLst>
            </a:pPr>
            <a:endParaRPr lang="en-US" sz="1400" dirty="0">
              <a:solidFill>
                <a:schemeClr val="bg1"/>
              </a:solidFill>
              <a:latin typeface="Lucida Calligraphy" panose="03010101010101010101" pitchFamily="66" charset="0"/>
            </a:endParaRPr>
          </a:p>
          <a:p>
            <a:pPr algn="ctr">
              <a:lnSpc>
                <a:spcPct val="150000"/>
              </a:lnSpc>
              <a:tabLst>
                <a:tab pos="914400" algn="l"/>
                <a:tab pos="1774825" algn="l"/>
              </a:tabLst>
            </a:pPr>
            <a:endParaRPr lang="en-US" sz="1400" dirty="0">
              <a:solidFill>
                <a:schemeClr val="bg1"/>
              </a:solidFill>
              <a:latin typeface="Lucida Calligraphy" panose="03010101010101010101" pitchFamily="66" charset="0"/>
            </a:endParaRPr>
          </a:p>
          <a:p>
            <a:pPr algn="ctr">
              <a:lnSpc>
                <a:spcPct val="150000"/>
              </a:lnSpc>
              <a:tabLst>
                <a:tab pos="914400" algn="l"/>
                <a:tab pos="1774825" algn="l"/>
              </a:tabLst>
            </a:pPr>
            <a:endParaRPr lang="en-US" sz="2400" dirty="0">
              <a:solidFill>
                <a:schemeClr val="bg1"/>
              </a:solidFill>
              <a:latin typeface="Lucida Calligraphy" panose="03010101010101010101" pitchFamily="66" charset="0"/>
            </a:endParaRPr>
          </a:p>
          <a:p>
            <a:pPr algn="ctr">
              <a:lnSpc>
                <a:spcPct val="150000"/>
              </a:lnSpc>
              <a:tabLst>
                <a:tab pos="914400" algn="l"/>
                <a:tab pos="1774825" algn="l"/>
              </a:tabLst>
            </a:pPr>
            <a:endParaRPr lang="en-US" sz="2400" dirty="0">
              <a:solidFill>
                <a:schemeClr val="bg1"/>
              </a:solidFill>
              <a:latin typeface="Lucida Calligraphy" panose="03010101010101010101" pitchFamily="66" charset="0"/>
            </a:endParaRPr>
          </a:p>
        </p:txBody>
      </p:sp>
    </p:spTree>
    <p:extLst>
      <p:ext uri="{BB962C8B-B14F-4D97-AF65-F5344CB8AC3E}">
        <p14:creationId xmlns:p14="http://schemas.microsoft.com/office/powerpoint/2010/main" val="291433492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Chai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828800"/>
            <a:ext cx="3657600" cy="3657600"/>
          </a:xfrm>
          <a:prstGeom prst="rect">
            <a:avLst/>
          </a:prstGeom>
        </p:spPr>
      </p:pic>
      <p:sp>
        <p:nvSpPr>
          <p:cNvPr id="6" name="Text Thank you"/>
          <p:cNvSpPr txBox="1"/>
          <p:nvPr/>
        </p:nvSpPr>
        <p:spPr>
          <a:xfrm>
            <a:off x="914400" y="457200"/>
            <a:ext cx="7315200" cy="1200329"/>
          </a:xfrm>
          <a:prstGeom prst="rect">
            <a:avLst/>
          </a:prstGeom>
          <a:noFill/>
        </p:spPr>
        <p:txBody>
          <a:bodyPr wrap="square" rtlCol="0">
            <a:spAutoFit/>
          </a:bodyPr>
          <a:lstStyle/>
          <a:p>
            <a:pPr algn="ctr"/>
            <a:r>
              <a:rPr lang="en-US" sz="7200" b="1" dirty="0">
                <a:solidFill>
                  <a:schemeClr val="bg1"/>
                </a:solidFill>
                <a:latin typeface="Lucida Calligraphy" panose="03010101010101010101" pitchFamily="66" charset="0"/>
              </a:rPr>
              <a:t>Thank You!</a:t>
            </a:r>
          </a:p>
        </p:txBody>
      </p:sp>
      <p:sp>
        <p:nvSpPr>
          <p:cNvPr id="7" name="TextBox CS Wright"/>
          <p:cNvSpPr txBox="1"/>
          <p:nvPr/>
        </p:nvSpPr>
        <p:spPr>
          <a:xfrm>
            <a:off x="5257800" y="4343400"/>
            <a:ext cx="2196435" cy="523220"/>
          </a:xfrm>
          <a:prstGeom prst="rect">
            <a:avLst/>
          </a:prstGeom>
          <a:noFill/>
        </p:spPr>
        <p:txBody>
          <a:bodyPr wrap="none" rtlCol="0">
            <a:spAutoFit/>
          </a:bodyPr>
          <a:lstStyle/>
          <a:p>
            <a:r>
              <a:rPr lang="en-US" sz="1400" b="1" dirty="0">
                <a:solidFill>
                  <a:schemeClr val="bg1"/>
                </a:solidFill>
                <a:latin typeface="Lucida Calligraphy" panose="03010101010101010101" pitchFamily="66" charset="0"/>
              </a:rPr>
              <a:t>Stephen Wright</a:t>
            </a:r>
          </a:p>
          <a:p>
            <a:r>
              <a:rPr lang="en-US" sz="1400" b="1" dirty="0">
                <a:solidFill>
                  <a:schemeClr val="bg1"/>
                </a:solidFill>
                <a:latin typeface="Lucida Calligraphy" panose="03010101010101010101" pitchFamily="66" charset="0"/>
              </a:rPr>
              <a:t>Technical Consultant</a:t>
            </a:r>
          </a:p>
        </p:txBody>
      </p:sp>
    </p:spTree>
    <p:extLst>
      <p:ext uri="{BB962C8B-B14F-4D97-AF65-F5344CB8AC3E}">
        <p14:creationId xmlns:p14="http://schemas.microsoft.com/office/powerpoint/2010/main" val="1405542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advClick="0">
        <p15:prstTrans prst="origami"/>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742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TextBox Based"/>
          <p:cNvSpPr txBox="1"/>
          <p:nvPr/>
        </p:nvSpPr>
        <p:spPr>
          <a:xfrm>
            <a:off x="457200" y="2286000"/>
            <a:ext cx="8229600" cy="4114800"/>
          </a:xfrm>
          <a:prstGeom prst="rect">
            <a:avLst/>
          </a:prstGeom>
          <a:noFill/>
          <a:effectLst>
            <a:glow rad="63500">
              <a:schemeClr val="accent2">
                <a:satMod val="175000"/>
                <a:alpha val="40000"/>
              </a:schemeClr>
            </a:glow>
          </a:effectLst>
        </p:spPr>
        <p:txBody>
          <a:bodyPr wrap="square" rtlCol="0">
            <a:noAutofit/>
          </a:bodyPr>
          <a:lstStyle/>
          <a:p>
            <a:pPr marL="2286000" indent="-2286000" algn="ctr">
              <a:lnSpc>
                <a:spcPct val="150000"/>
              </a:lnSpc>
              <a:tabLst>
                <a:tab pos="1776413" algn="l"/>
                <a:tab pos="3206750" algn="l"/>
              </a:tabLst>
            </a:pPr>
            <a:r>
              <a:rPr lang="en-US" sz="3600" b="1" dirty="0">
                <a:solidFill>
                  <a:srgbClr val="FFFF00"/>
                </a:solidFill>
                <a:latin typeface="Lucida Calligraphy" panose="03010101010101010101" pitchFamily="66" charset="0"/>
              </a:rPr>
              <a:t>Password Requirements</a:t>
            </a:r>
            <a:endParaRPr lang="en-US" b="1" dirty="0">
              <a:solidFill>
                <a:srgbClr val="FFFF00"/>
              </a:solidFill>
              <a:latin typeface="Lucida Calligraphy" panose="03010101010101010101" pitchFamily="66" charset="0"/>
            </a:endParaRPr>
          </a:p>
          <a:p>
            <a:pPr marL="2286000" indent="-2286000">
              <a:lnSpc>
                <a:spcPct val="150000"/>
              </a:lnSpc>
              <a:tabLst>
                <a:tab pos="1776413" algn="l"/>
                <a:tab pos="3206750" algn="l"/>
              </a:tabLst>
            </a:pPr>
            <a:r>
              <a:rPr lang="en-US" b="1" dirty="0">
                <a:solidFill>
                  <a:srgbClr val="FFFF00"/>
                </a:solidFill>
                <a:latin typeface="Lucida Calligraphy" panose="03010101010101010101" pitchFamily="66" charset="0"/>
              </a:rPr>
              <a:t> </a:t>
            </a:r>
          </a:p>
          <a:p>
            <a:pPr marL="2286000" indent="-2286000">
              <a:lnSpc>
                <a:spcPct val="150000"/>
              </a:lnSpc>
              <a:tabLst>
                <a:tab pos="1776413" algn="l"/>
                <a:tab pos="3206750" algn="l"/>
              </a:tabLst>
            </a:pPr>
            <a:r>
              <a:rPr lang="en-US" sz="3600" b="1" dirty="0">
                <a:solidFill>
                  <a:srgbClr val="FFFF00"/>
                </a:solidFill>
                <a:latin typeface="Lucida Calligraphy" panose="03010101010101010101" pitchFamily="66" charset="0"/>
              </a:rPr>
              <a:t>Purpose:</a:t>
            </a:r>
            <a:r>
              <a:rPr lang="en-US" sz="3600" dirty="0">
                <a:solidFill>
                  <a:srgbClr val="FFFF00"/>
                </a:solidFill>
                <a:latin typeface="Lucida Calligraphy" panose="03010101010101010101" pitchFamily="66" charset="0"/>
              </a:rPr>
              <a:t>	</a:t>
            </a:r>
            <a:r>
              <a:rPr lang="en-US" sz="3600" dirty="0">
                <a:solidFill>
                  <a:schemeClr val="bg1"/>
                </a:solidFill>
                <a:latin typeface="Lucida Calligraphy" panose="03010101010101010101" pitchFamily="66" charset="0"/>
              </a:rPr>
              <a:t>Development of a strong and secure password.</a:t>
            </a:r>
          </a:p>
        </p:txBody>
      </p:sp>
      <p:pic>
        <p:nvPicPr>
          <p:cNvPr id="3" name="Pic Magnify Gla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71800" cy="2743200"/>
          </a:xfrm>
          <a:prstGeom prst="rect">
            <a:avLst/>
          </a:prstGeom>
        </p:spPr>
      </p:pic>
      <p:pic>
        <p:nvPicPr>
          <p:cNvPr id="13" name="Continue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Tree>
    <p:extLst>
      <p:ext uri="{BB962C8B-B14F-4D97-AF65-F5344CB8AC3E}">
        <p14:creationId xmlns:p14="http://schemas.microsoft.com/office/powerpoint/2010/main" val="347154115"/>
      </p:ext>
    </p:extLst>
  </p:cSld>
  <p:clrMapOvr>
    <a:masterClrMapping/>
  </p:clrMapOvr>
  <mc:AlternateContent xmlns:mc="http://schemas.openxmlformats.org/markup-compatibility/2006" xmlns:p14="http://schemas.microsoft.com/office/powerpoint/2010/main">
    <mc:Choice Requires="p14">
      <p:transition spd="slow" p14:dur="4000">
        <p14:glitter pattern="hexago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TextBox Based"/>
          <p:cNvSpPr txBox="1"/>
          <p:nvPr/>
        </p:nvSpPr>
        <p:spPr>
          <a:xfrm>
            <a:off x="457200" y="457200"/>
            <a:ext cx="8229600" cy="914400"/>
          </a:xfrm>
          <a:prstGeom prst="rect">
            <a:avLst/>
          </a:prstGeom>
          <a:noFill/>
          <a:effectLst>
            <a:glow rad="63500">
              <a:schemeClr val="accent2">
                <a:satMod val="175000"/>
                <a:alpha val="40000"/>
              </a:schemeClr>
            </a:glow>
          </a:effectLst>
        </p:spPr>
        <p:txBody>
          <a:bodyPr wrap="square" rtlCol="0">
            <a:noAutofit/>
          </a:bodyPr>
          <a:lstStyle/>
          <a:p>
            <a:pPr marL="2286000" indent="-2286000" algn="ctr">
              <a:lnSpc>
                <a:spcPct val="150000"/>
              </a:lnSpc>
              <a:tabLst>
                <a:tab pos="1776413" algn="l"/>
                <a:tab pos="3206750" algn="l"/>
              </a:tabLst>
            </a:pPr>
            <a:r>
              <a:rPr lang="en-US" sz="3600" b="1" dirty="0">
                <a:solidFill>
                  <a:srgbClr val="FFFF00"/>
                </a:solidFill>
                <a:latin typeface="Lucida Calligraphy" panose="03010101010101010101" pitchFamily="66" charset="0"/>
              </a:rPr>
              <a:t>Password  Creation</a:t>
            </a:r>
            <a:endParaRPr lang="en-US" b="1" dirty="0">
              <a:solidFill>
                <a:srgbClr val="FFFF00"/>
              </a:solidFill>
              <a:latin typeface="Lucida Calligraphy" panose="03010101010101010101" pitchFamily="66" charset="0"/>
            </a:endParaRPr>
          </a:p>
        </p:txBody>
      </p:sp>
      <p:pic>
        <p:nvPicPr>
          <p:cNvPr id="3" name="Pic Magnify Gla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
            <a:ext cx="1874519" cy="2743200"/>
          </a:xfrm>
          <a:prstGeom prst="rect">
            <a:avLst/>
          </a:prstGeom>
        </p:spPr>
      </p:pic>
      <p:pic>
        <p:nvPicPr>
          <p:cNvPr id="13" name="Continue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2" name="TextBox 1">
            <a:extLst>
              <a:ext uri="{FF2B5EF4-FFF2-40B4-BE49-F238E27FC236}">
                <a16:creationId xmlns:a16="http://schemas.microsoft.com/office/drawing/2014/main" id="{34107D51-9AA7-4202-94D6-BB9A0C27D0C1}"/>
              </a:ext>
            </a:extLst>
          </p:cNvPr>
          <p:cNvSpPr txBox="1"/>
          <p:nvPr/>
        </p:nvSpPr>
        <p:spPr>
          <a:xfrm>
            <a:off x="1828800" y="1371600"/>
            <a:ext cx="6858000" cy="4524315"/>
          </a:xfrm>
          <a:prstGeom prst="rect">
            <a:avLst/>
          </a:prstGeom>
          <a:noFill/>
        </p:spPr>
        <p:txBody>
          <a:bodyPr wrap="square" rtlCol="0">
            <a:spAutoFit/>
          </a:bodyPr>
          <a:lstStyle/>
          <a:p>
            <a:pPr lvl="0">
              <a:tabLst>
                <a:tab pos="5948363" algn="ctr"/>
              </a:tabLst>
            </a:pPr>
            <a:r>
              <a:rPr lang="en-US" sz="1600" b="1" dirty="0">
                <a:solidFill>
                  <a:srgbClr val="FFFF00"/>
                </a:solidFill>
                <a:latin typeface="Times New Roman" panose="02020603050405020304" pitchFamily="18" charset="0"/>
                <a:cs typeface="Times New Roman" panose="02020603050405020304" pitchFamily="18" charset="0"/>
              </a:rPr>
              <a:t>ABOUT YOUR PASSWORD</a:t>
            </a:r>
          </a:p>
          <a:p>
            <a:pPr lvl="0">
              <a:tabLst>
                <a:tab pos="5948363" algn="ctr"/>
              </a:tabLst>
            </a:pPr>
            <a:r>
              <a:rPr lang="en-US" sz="1600" b="1" dirty="0">
                <a:solidFill>
                  <a:srgbClr val="FFFF00"/>
                </a:solidFill>
                <a:latin typeface="Times New Roman" panose="02020603050405020304" pitchFamily="18" charset="0"/>
                <a:cs typeface="Times New Roman" panose="02020603050405020304" pitchFamily="18" charset="0"/>
              </a:rPr>
              <a:t> </a:t>
            </a:r>
          </a:p>
          <a:p>
            <a:pPr lvl="0">
              <a:tabLst>
                <a:tab pos="5948363" algn="ctr"/>
              </a:tabLst>
            </a:pPr>
            <a:r>
              <a:rPr lang="en-US" sz="1600" dirty="0">
                <a:solidFill>
                  <a:schemeClr val="bg1"/>
                </a:solidFill>
                <a:latin typeface="Times New Roman" panose="02020603050405020304" pitchFamily="18" charset="0"/>
                <a:cs typeface="Times New Roman" panose="02020603050405020304" pitchFamily="18" charset="0"/>
              </a:rPr>
              <a:t>The first time you log on to the Production system, you will be required to change your password.  You should create a password that will be easy for you to remember </a:t>
            </a:r>
            <a:r>
              <a:rPr lang="en-US" sz="1600" i="1" dirty="0">
                <a:solidFill>
                  <a:srgbClr val="0070C0"/>
                </a:solidFill>
                <a:latin typeface="Times New Roman" panose="02020603050405020304" pitchFamily="18" charset="0"/>
                <a:cs typeface="Times New Roman" panose="02020603050405020304" pitchFamily="18" charset="0"/>
              </a:rPr>
              <a:t>(Password is case sensitive).  </a:t>
            </a:r>
            <a:r>
              <a:rPr lang="en-US" sz="1600" dirty="0">
                <a:solidFill>
                  <a:schemeClr val="bg1"/>
                </a:solidFill>
                <a:latin typeface="Times New Roman" panose="02020603050405020304" pitchFamily="18" charset="0"/>
                <a:cs typeface="Times New Roman" panose="02020603050405020304" pitchFamily="18" charset="0"/>
              </a:rPr>
              <a:t>Keep your new password secure.</a:t>
            </a:r>
          </a:p>
          <a:p>
            <a:pPr lvl="0">
              <a:tabLst>
                <a:tab pos="5948363" algn="ctr"/>
              </a:tabLst>
            </a:pPr>
            <a:r>
              <a:rPr lang="en-US" sz="1600" dirty="0">
                <a:solidFill>
                  <a:schemeClr val="bg1"/>
                </a:solidFill>
                <a:latin typeface="Times New Roman" panose="02020603050405020304" pitchFamily="18" charset="0"/>
                <a:cs typeface="Times New Roman" panose="02020603050405020304" pitchFamily="18" charset="0"/>
              </a:rPr>
              <a:t> </a:t>
            </a:r>
          </a:p>
          <a:p>
            <a:pPr lvl="0">
              <a:tabLst>
                <a:tab pos="5948363" algn="ctr"/>
              </a:tabLst>
            </a:pPr>
            <a:r>
              <a:rPr lang="en-US" sz="1600" dirty="0">
                <a:solidFill>
                  <a:schemeClr val="bg1"/>
                </a:solidFill>
                <a:latin typeface="Times New Roman" panose="02020603050405020304" pitchFamily="18" charset="0"/>
                <a:cs typeface="Times New Roman" panose="02020603050405020304" pitchFamily="18" charset="0"/>
              </a:rPr>
              <a:t>Your new password must meet the following requirements:</a:t>
            </a:r>
          </a:p>
          <a:p>
            <a:pPr lvl="0">
              <a:tabLst>
                <a:tab pos="5948363" algn="ctr"/>
              </a:tabLst>
            </a:pPr>
            <a:r>
              <a:rPr lang="en-US" sz="1600" dirty="0">
                <a:solidFill>
                  <a:schemeClr val="bg1"/>
                </a:solidFill>
                <a:latin typeface="Times New Roman" panose="02020603050405020304" pitchFamily="18" charset="0"/>
                <a:cs typeface="Times New Roman" panose="02020603050405020304" pitchFamily="18" charset="0"/>
              </a:rPr>
              <a:t> </a:t>
            </a:r>
          </a:p>
          <a:p>
            <a:pPr marL="1144588" lvl="0" indent="-1144588">
              <a:tabLst>
                <a:tab pos="1144588" algn="l"/>
                <a:tab pos="5948363" algn="ctr"/>
              </a:tabLst>
            </a:pPr>
            <a:r>
              <a:rPr lang="en-US" sz="1600" b="1" dirty="0">
                <a:solidFill>
                  <a:srgbClr val="FFFF00"/>
                </a:solidFill>
                <a:latin typeface="Times New Roman" panose="02020603050405020304" pitchFamily="18" charset="0"/>
                <a:cs typeface="Times New Roman" panose="02020603050405020304" pitchFamily="18" charset="0"/>
              </a:rPr>
              <a:t>Must Not:</a:t>
            </a:r>
            <a:r>
              <a:rPr lang="en-US" sz="1600" dirty="0">
                <a:solidFill>
                  <a:schemeClr val="bg1"/>
                </a:solidFill>
                <a:latin typeface="Times New Roman" panose="02020603050405020304" pitchFamily="18" charset="0"/>
                <a:cs typeface="Times New Roman" panose="02020603050405020304" pitchFamily="18" charset="0"/>
              </a:rPr>
              <a:t>	Have been used previously, not be part of your name or username, not make a proper name, or be a word that occurs in the dictionary.</a:t>
            </a:r>
          </a:p>
          <a:p>
            <a:pPr lvl="0">
              <a:tabLst>
                <a:tab pos="5948363" algn="ctr"/>
              </a:tabLst>
            </a:pPr>
            <a:r>
              <a:rPr lang="en-US" sz="1600" dirty="0">
                <a:solidFill>
                  <a:schemeClr val="bg1"/>
                </a:solidFill>
                <a:latin typeface="Times New Roman" panose="02020603050405020304" pitchFamily="18" charset="0"/>
                <a:cs typeface="Times New Roman" panose="02020603050405020304" pitchFamily="18" charset="0"/>
              </a:rPr>
              <a:t> </a:t>
            </a:r>
          </a:p>
          <a:p>
            <a:pPr marL="1144588" lvl="0" indent="-1144588">
              <a:tabLst>
                <a:tab pos="1144588" algn="l"/>
              </a:tabLst>
            </a:pPr>
            <a:r>
              <a:rPr lang="en-US" sz="1600" b="1" dirty="0">
                <a:solidFill>
                  <a:srgbClr val="FFFF00"/>
                </a:solidFill>
                <a:latin typeface="Times New Roman" panose="02020603050405020304" pitchFamily="18" charset="0"/>
                <a:cs typeface="Times New Roman" panose="02020603050405020304" pitchFamily="18" charset="0"/>
              </a:rPr>
              <a:t>Must Have:	</a:t>
            </a:r>
            <a:r>
              <a:rPr lang="en-US" sz="1600" dirty="0">
                <a:solidFill>
                  <a:schemeClr val="bg1"/>
                </a:solidFill>
                <a:latin typeface="Times New Roman" panose="02020603050405020304" pitchFamily="18" charset="0"/>
                <a:cs typeface="Times New Roman" panose="02020603050405020304" pitchFamily="18" charset="0"/>
              </a:rPr>
              <a:t>Be a Length 8 to 12 characters, must have English uppercase &amp; lowercase alpha characters (A – Z, a - z), numeric character (0 - 9), one special character:  ! " @ $ % &amp; / ( ) = ? etc.</a:t>
            </a:r>
          </a:p>
          <a:p>
            <a:pPr lvl="0">
              <a:tabLst>
                <a:tab pos="5948363" algn="ctr"/>
              </a:tabLst>
            </a:pPr>
            <a:r>
              <a:rPr lang="en-US" sz="1600" dirty="0">
                <a:solidFill>
                  <a:schemeClr val="bg1"/>
                </a:solidFill>
                <a:latin typeface="Times New Roman" panose="02020603050405020304" pitchFamily="18" charset="0"/>
                <a:cs typeface="Times New Roman" panose="02020603050405020304" pitchFamily="18" charset="0"/>
              </a:rPr>
              <a:t> </a:t>
            </a:r>
          </a:p>
          <a:p>
            <a:pPr marL="1144588" lvl="0" indent="-1144588">
              <a:tabLst>
                <a:tab pos="5948363" algn="ctr"/>
              </a:tabLst>
            </a:pPr>
            <a:r>
              <a:rPr lang="en-US" sz="1600" b="1" dirty="0">
                <a:solidFill>
                  <a:srgbClr val="FFFF00"/>
                </a:solidFill>
                <a:latin typeface="Times New Roman" panose="02020603050405020304" pitchFamily="18" charset="0"/>
                <a:cs typeface="Times New Roman" panose="02020603050405020304" pitchFamily="18" charset="0"/>
              </a:rPr>
              <a:t>Note:</a:t>
            </a:r>
            <a:r>
              <a:rPr lang="en-US" sz="1600" dirty="0">
                <a:solidFill>
                  <a:schemeClr val="bg1"/>
                </a:solidFill>
                <a:latin typeface="Times New Roman" panose="02020603050405020304" pitchFamily="18" charset="0"/>
                <a:cs typeface="Times New Roman" panose="02020603050405020304" pitchFamily="18" charset="0"/>
              </a:rPr>
              <a:t>	SAP (BSIP) will not allow you to use an exclamation point (!) or a question mark (?) as the first character in your password.</a:t>
            </a:r>
          </a:p>
          <a:p>
            <a:r>
              <a:rPr lang="en-US" sz="16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37883125"/>
      </p:ext>
    </p:extLst>
  </p:cSld>
  <p:clrMapOvr>
    <a:masterClrMapping/>
  </p:clrMapOvr>
  <mc:AlternateContent xmlns:mc="http://schemas.openxmlformats.org/markup-compatibility/2006" xmlns:p14="http://schemas.microsoft.com/office/powerpoint/2010/main">
    <mc:Choice Requires="p14">
      <p:transition spd="slow" p14:dur="4000">
        <p14:glitter pattern="hexago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TextBox Based"/>
          <p:cNvSpPr txBox="1"/>
          <p:nvPr/>
        </p:nvSpPr>
        <p:spPr>
          <a:xfrm>
            <a:off x="457200" y="457200"/>
            <a:ext cx="8229600" cy="914400"/>
          </a:xfrm>
          <a:prstGeom prst="rect">
            <a:avLst/>
          </a:prstGeom>
          <a:noFill/>
          <a:effectLst>
            <a:glow rad="63500">
              <a:schemeClr val="accent2">
                <a:satMod val="175000"/>
                <a:alpha val="40000"/>
              </a:schemeClr>
            </a:glow>
          </a:effectLst>
        </p:spPr>
        <p:txBody>
          <a:bodyPr wrap="square" rtlCol="0">
            <a:noAutofit/>
          </a:bodyPr>
          <a:lstStyle/>
          <a:p>
            <a:pPr marL="2286000" indent="-2286000" algn="ctr">
              <a:lnSpc>
                <a:spcPct val="150000"/>
              </a:lnSpc>
              <a:tabLst>
                <a:tab pos="1776413" algn="l"/>
                <a:tab pos="3206750" algn="l"/>
              </a:tabLst>
            </a:pPr>
            <a:r>
              <a:rPr lang="en-US" sz="3600" b="1" dirty="0">
                <a:solidFill>
                  <a:srgbClr val="FFFF00"/>
                </a:solidFill>
                <a:latin typeface="Lucida Calligraphy" panose="03010101010101010101" pitchFamily="66" charset="0"/>
              </a:rPr>
              <a:t>Password  Creation </a:t>
            </a:r>
            <a:r>
              <a:rPr lang="en-US" b="1" dirty="0">
                <a:solidFill>
                  <a:srgbClr val="FFFF00"/>
                </a:solidFill>
                <a:latin typeface="Lucida Calligraphy" panose="03010101010101010101" pitchFamily="66" charset="0"/>
              </a:rPr>
              <a:t>(cont.)</a:t>
            </a:r>
          </a:p>
        </p:txBody>
      </p:sp>
      <p:pic>
        <p:nvPicPr>
          <p:cNvPr id="3" name="Pic Magnify Gla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
            <a:ext cx="1874519" cy="2743200"/>
          </a:xfrm>
          <a:prstGeom prst="rect">
            <a:avLst/>
          </a:prstGeom>
        </p:spPr>
      </p:pic>
      <p:pic>
        <p:nvPicPr>
          <p:cNvPr id="13" name="Continue Button">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2" name="TextBox 1">
            <a:extLst>
              <a:ext uri="{FF2B5EF4-FFF2-40B4-BE49-F238E27FC236}">
                <a16:creationId xmlns:a16="http://schemas.microsoft.com/office/drawing/2014/main" id="{34107D51-9AA7-4202-94D6-BB9A0C27D0C1}"/>
              </a:ext>
            </a:extLst>
          </p:cNvPr>
          <p:cNvSpPr txBox="1"/>
          <p:nvPr/>
        </p:nvSpPr>
        <p:spPr>
          <a:xfrm>
            <a:off x="1828800" y="1371600"/>
            <a:ext cx="6858000" cy="3539430"/>
          </a:xfrm>
          <a:prstGeom prst="rect">
            <a:avLst/>
          </a:prstGeom>
          <a:noFill/>
        </p:spPr>
        <p:txBody>
          <a:bodyPr wrap="square" rtlCol="0">
            <a:spAutoFit/>
          </a:bodyPr>
          <a:lstStyle/>
          <a:p>
            <a:pPr lvl="0"/>
            <a:r>
              <a:rPr lang="en-US" sz="1600" b="1" dirty="0">
                <a:solidFill>
                  <a:srgbClr val="FFFF00"/>
                </a:solidFill>
                <a:latin typeface="Times New Roman" panose="02020603050405020304" pitchFamily="18" charset="0"/>
                <a:cs typeface="Times New Roman" panose="02020603050405020304" pitchFamily="18" charset="0"/>
              </a:rPr>
              <a:t>GOOD TO KNOW</a:t>
            </a:r>
          </a:p>
          <a:p>
            <a:pPr lvl="0"/>
            <a:r>
              <a:rPr lang="en-US" sz="1600" b="1" dirty="0">
                <a:solidFill>
                  <a:srgbClr val="FFFF00"/>
                </a:solidFill>
                <a:latin typeface="Times New Roman" panose="02020603050405020304" pitchFamily="18" charset="0"/>
                <a:cs typeface="Times New Roman" panose="02020603050405020304" pitchFamily="18" charset="0"/>
              </a:rPr>
              <a:t> </a:t>
            </a:r>
          </a:p>
          <a:p>
            <a:pPr marL="461963" lvl="0"/>
            <a:r>
              <a:rPr lang="en-US" sz="1600" dirty="0">
                <a:solidFill>
                  <a:schemeClr val="bg1"/>
                </a:solidFill>
                <a:latin typeface="Times New Roman" panose="02020603050405020304" pitchFamily="18" charset="0"/>
                <a:cs typeface="Times New Roman" panose="02020603050405020304" pitchFamily="18" charset="0"/>
              </a:rPr>
              <a:t>If you do not log into your account for 30 days, you will be locked out.  If you cannot log on, or if you forgot your user ID or password, use the application </a:t>
            </a:r>
            <a:r>
              <a:rPr lang="en-US" sz="1600" dirty="0">
                <a:highlight>
                  <a:srgbClr val="FFFF00"/>
                </a:highlight>
                <a:latin typeface="Times New Roman" panose="02020603050405020304" pitchFamily="18" charset="0"/>
                <a:cs typeface="Times New Roman" panose="02020603050405020304" pitchFamily="18" charset="0"/>
              </a:rPr>
              <a:t>Citrix/SAP Password Reset</a:t>
            </a:r>
            <a:r>
              <a:rPr lang="en-US" sz="1600" dirty="0">
                <a:latin typeface="Times New Roman" panose="02020603050405020304" pitchFamily="18" charset="0"/>
                <a:cs typeface="Times New Roman" panose="02020603050405020304" pitchFamily="18" charset="0"/>
              </a:rPr>
              <a:t> </a:t>
            </a:r>
            <a:r>
              <a:rPr lang="en-US" sz="1600" dirty="0">
                <a:solidFill>
                  <a:schemeClr val="bg1"/>
                </a:solidFill>
                <a:latin typeface="Times New Roman" panose="02020603050405020304" pitchFamily="18" charset="0"/>
                <a:cs typeface="Times New Roman" panose="02020603050405020304" pitchFamily="18" charset="0"/>
              </a:rPr>
              <a:t>Request at </a:t>
            </a:r>
            <a:r>
              <a:rPr lang="en-US" sz="1600" dirty="0">
                <a:solidFill>
                  <a:schemeClr val="bg1"/>
                </a:solidFill>
                <a:latin typeface="Times New Roman" panose="02020603050405020304" pitchFamily="18" charset="0"/>
                <a:cs typeface="Times New Roman" panose="02020603050405020304" pitchFamily="18" charset="0"/>
                <a:hlinkClick r:id="rId6"/>
              </a:rPr>
              <a:t>http://www.ncbussafety.org/BSIP/SupportRequest.html</a:t>
            </a:r>
            <a:r>
              <a:rPr lang="en-US" sz="1600" dirty="0">
                <a:solidFill>
                  <a:schemeClr val="bg1"/>
                </a:solidFill>
                <a:latin typeface="Times New Roman" panose="02020603050405020304" pitchFamily="18" charset="0"/>
                <a:cs typeface="Times New Roman" panose="02020603050405020304" pitchFamily="18" charset="0"/>
              </a:rPr>
              <a:t>. </a:t>
            </a:r>
          </a:p>
          <a:p>
            <a:pPr marL="461963" lvl="0"/>
            <a:r>
              <a:rPr lang="en-US" sz="1600" dirty="0">
                <a:solidFill>
                  <a:schemeClr val="bg1"/>
                </a:solidFill>
                <a:latin typeface="Times New Roman" panose="02020603050405020304" pitchFamily="18" charset="0"/>
                <a:cs typeface="Times New Roman" panose="02020603050405020304" pitchFamily="18" charset="0"/>
              </a:rPr>
              <a:t> </a:t>
            </a:r>
          </a:p>
          <a:p>
            <a:pPr marL="461963" lvl="0"/>
            <a:r>
              <a:rPr lang="en-US" sz="1600" dirty="0">
                <a:solidFill>
                  <a:schemeClr val="bg1"/>
                </a:solidFill>
                <a:latin typeface="Times New Roman" panose="02020603050405020304" pitchFamily="18" charset="0"/>
                <a:cs typeface="Times New Roman" panose="02020603050405020304" pitchFamily="18" charset="0"/>
              </a:rPr>
              <a:t>If you leave a session of SAP open, it will time out after one hour of inactivity and you will need to log on again.</a:t>
            </a:r>
          </a:p>
          <a:p>
            <a:pPr marL="461963" lvl="0"/>
            <a:r>
              <a:rPr lang="en-US" sz="1600" dirty="0">
                <a:solidFill>
                  <a:schemeClr val="bg1"/>
                </a:solidFill>
                <a:latin typeface="Times New Roman" panose="02020603050405020304" pitchFamily="18" charset="0"/>
                <a:cs typeface="Times New Roman" panose="02020603050405020304" pitchFamily="18" charset="0"/>
              </a:rPr>
              <a:t> </a:t>
            </a:r>
          </a:p>
          <a:p>
            <a:pPr marL="461963" lvl="0"/>
            <a:r>
              <a:rPr lang="en-US" sz="1600" dirty="0">
                <a:solidFill>
                  <a:schemeClr val="bg1"/>
                </a:solidFill>
                <a:latin typeface="Times New Roman" panose="02020603050405020304" pitchFamily="18" charset="0"/>
                <a:cs typeface="Times New Roman" panose="02020603050405020304" pitchFamily="18" charset="0"/>
              </a:rPr>
              <a:t>You must reset the Windows/Citrix account password every 3 months at a DOT Workstation or from the Citrix login link or the account will get disabled.</a:t>
            </a:r>
          </a:p>
          <a:p>
            <a:r>
              <a:rPr lang="en-US" sz="1600" dirty="0">
                <a:solidFill>
                  <a:schemeClr val="bg1"/>
                </a:solidFill>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AC812CB9-2B4C-4495-9418-412B4DC7208C}"/>
              </a:ext>
            </a:extLst>
          </p:cNvPr>
          <p:cNvSpPr txBox="1"/>
          <p:nvPr/>
        </p:nvSpPr>
        <p:spPr>
          <a:xfrm>
            <a:off x="3657600" y="6172200"/>
            <a:ext cx="4663440" cy="457200"/>
          </a:xfrm>
          <a:prstGeom prst="rect">
            <a:avLst/>
          </a:prstGeom>
          <a:noFill/>
        </p:spPr>
        <p:txBody>
          <a:bodyPr wrap="square" rtlCol="0">
            <a:spAutoFit/>
          </a:bodyPr>
          <a:lstStyle/>
          <a:p>
            <a:pPr marL="457200" indent="-457200">
              <a:lnSpc>
                <a:spcPct val="150000"/>
              </a:lnSpc>
              <a:tabLst>
                <a:tab pos="2063750" algn="l"/>
              </a:tabLst>
            </a:pPr>
            <a:r>
              <a:rPr lang="en-US" dirty="0">
                <a:solidFill>
                  <a:schemeClr val="bg1"/>
                </a:solidFill>
                <a:latin typeface="Times New Roman" panose="02020603050405020304" pitchFamily="18" charset="0"/>
                <a:cs typeface="Times New Roman" panose="02020603050405020304" pitchFamily="18" charset="0"/>
              </a:rPr>
              <a:t>To return to the main tutorial click the Next icon </a:t>
            </a:r>
          </a:p>
          <a:p>
            <a:pPr marL="457200">
              <a:lnSpc>
                <a:spcPct val="150000"/>
              </a:lnSpc>
              <a:tabLst>
                <a:tab pos="1427163" algn="l"/>
              </a:tabLst>
            </a:pP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 </a:t>
            </a:r>
          </a:p>
          <a:p>
            <a:pPr>
              <a:tabLst>
                <a:tab pos="914400" algn="l"/>
                <a:tab pos="1774825" algn="l"/>
              </a:tabLst>
            </a:pPr>
            <a:endParaRPr lang="en-US" dirty="0">
              <a:solidFill>
                <a:schemeClr val="bg1"/>
              </a:solidFill>
              <a:latin typeface="Lucida Calligraphy" panose="03010101010101010101" pitchFamily="66" charset="0"/>
            </a:endParaRPr>
          </a:p>
        </p:txBody>
      </p:sp>
    </p:spTree>
    <p:extLst>
      <p:ext uri="{BB962C8B-B14F-4D97-AF65-F5344CB8AC3E}">
        <p14:creationId xmlns:p14="http://schemas.microsoft.com/office/powerpoint/2010/main" val="951257447"/>
      </p:ext>
    </p:extLst>
  </p:cSld>
  <p:clrMapOvr>
    <a:masterClrMapping/>
  </p:clrMapOvr>
  <mc:AlternateContent xmlns:mc="http://schemas.openxmlformats.org/markup-compatibility/2006" xmlns:p14="http://schemas.microsoft.com/office/powerpoint/2010/main">
    <mc:Choice Requires="p14">
      <p:transition spd="slow" p14:dur="4000" advClick="0">
        <p14:glitter pattern="hexagon"/>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 Box CS Wright"/>
          <p:cNvSpPr txBox="1"/>
          <p:nvPr/>
        </p:nvSpPr>
        <p:spPr>
          <a:xfrm>
            <a:off x="457200" y="6172200"/>
            <a:ext cx="3451586" cy="461665"/>
          </a:xfrm>
          <a:prstGeom prst="rect">
            <a:avLst/>
          </a:prstGeom>
          <a:noFill/>
        </p:spPr>
        <p:txBody>
          <a:bodyPr wrap="none" rtlCol="0">
            <a:spAutoFit/>
          </a:bodyPr>
          <a:lstStyle/>
          <a:p>
            <a:pPr>
              <a:tabLst>
                <a:tab pos="1146175" algn="l"/>
              </a:tabLst>
            </a:pPr>
            <a:r>
              <a:rPr lang="en-US" sz="1200" dirty="0">
                <a:solidFill>
                  <a:schemeClr val="bg1">
                    <a:lumMod val="95000"/>
                  </a:schemeClr>
                </a:solidFill>
                <a:latin typeface="Lucida Calligraphy" panose="03010101010101010101" pitchFamily="66" charset="0"/>
              </a:rPr>
              <a:t>Instructor:	Stephen Wright</a:t>
            </a:r>
            <a:br>
              <a:rPr lang="en-US" sz="1200" dirty="0">
                <a:solidFill>
                  <a:schemeClr val="bg1">
                    <a:lumMod val="95000"/>
                  </a:schemeClr>
                </a:solidFill>
                <a:latin typeface="Lucida Calligraphy" panose="03010101010101010101" pitchFamily="66" charset="0"/>
              </a:rPr>
            </a:br>
            <a:r>
              <a:rPr lang="en-US" sz="1200" dirty="0">
                <a:solidFill>
                  <a:schemeClr val="bg1">
                    <a:lumMod val="95000"/>
                  </a:schemeClr>
                </a:solidFill>
                <a:latin typeface="Lucida Calligraphy" panose="03010101010101010101" pitchFamily="66" charset="0"/>
              </a:rPr>
              <a:t>	DPI Technical Consultant</a:t>
            </a:r>
          </a:p>
        </p:txBody>
      </p:sp>
      <p:pic>
        <p:nvPicPr>
          <p:cNvPr id="4" name="Picture Wright &amp; Clo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200400"/>
            <a:ext cx="2743200" cy="3200400"/>
          </a:xfrm>
          <a:prstGeom prst="rect">
            <a:avLst/>
          </a:prstGeom>
        </p:spPr>
      </p:pic>
      <p:sp>
        <p:nvSpPr>
          <p:cNvPr id="5" name="Main Title"/>
          <p:cNvSpPr txBox="1"/>
          <p:nvPr/>
        </p:nvSpPr>
        <p:spPr>
          <a:xfrm>
            <a:off x="3764959" y="914400"/>
            <a:ext cx="4357283" cy="2677656"/>
          </a:xfrm>
          <a:prstGeom prst="rect">
            <a:avLst/>
          </a:prstGeom>
          <a:noFill/>
        </p:spPr>
        <p:txBody>
          <a:bodyPr wrap="none" rtlCol="0">
            <a:spAutoFit/>
          </a:bodyPr>
          <a:lstStyle/>
          <a:p>
            <a:pPr algn="ctr"/>
            <a:r>
              <a:rPr lang="en-US" sz="4800" dirty="0">
                <a:solidFill>
                  <a:schemeClr val="bg1">
                    <a:lumMod val="95000"/>
                  </a:schemeClr>
                </a:solidFill>
                <a:latin typeface="Times New Roman" panose="02020603050405020304" pitchFamily="18" charset="0"/>
                <a:cs typeface="Times New Roman" panose="02020603050405020304" pitchFamily="18" charset="0"/>
              </a:rPr>
              <a:t>Welcome to </a:t>
            </a:r>
          </a:p>
          <a:p>
            <a:pPr algn="ctr"/>
            <a:r>
              <a:rPr lang="en-US" sz="4800" dirty="0">
                <a:solidFill>
                  <a:schemeClr val="bg1">
                    <a:lumMod val="95000"/>
                  </a:schemeClr>
                </a:solidFill>
                <a:latin typeface="Times New Roman" panose="02020603050405020304" pitchFamily="18" charset="0"/>
                <a:cs typeface="Times New Roman" panose="02020603050405020304" pitchFamily="18" charset="0"/>
              </a:rPr>
              <a:t>BSIP 101</a:t>
            </a:r>
          </a:p>
          <a:p>
            <a:pPr algn="ctr"/>
            <a:endParaRPr lang="en-US" sz="3600" dirty="0">
              <a:solidFill>
                <a:schemeClr val="bg1">
                  <a:lumMod val="95000"/>
                </a:schemeClr>
              </a:solidFill>
              <a:latin typeface="Times New Roman" panose="02020603050405020304" pitchFamily="18" charset="0"/>
              <a:cs typeface="Times New Roman" panose="02020603050405020304" pitchFamily="18" charset="0"/>
            </a:endParaRPr>
          </a:p>
          <a:p>
            <a:pPr algn="ctr"/>
            <a:r>
              <a:rPr lang="en-US" sz="3600" dirty="0">
                <a:solidFill>
                  <a:schemeClr val="bg1">
                    <a:lumMod val="95000"/>
                  </a:schemeClr>
                </a:solidFill>
                <a:latin typeface="Lucida Calligraphy" panose="03010101010101010101" pitchFamily="66" charset="0"/>
                <a:cs typeface="Times New Roman" panose="02020603050405020304" pitchFamily="18" charset="0"/>
              </a:rPr>
              <a:t>Launch Software</a:t>
            </a:r>
          </a:p>
        </p:txBody>
      </p:sp>
      <p:pic>
        <p:nvPicPr>
          <p:cNvPr id="6" name="Continue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Tree>
    <p:extLst>
      <p:ext uri="{BB962C8B-B14F-4D97-AF65-F5344CB8AC3E}">
        <p14:creationId xmlns:p14="http://schemas.microsoft.com/office/powerpoint/2010/main" val="2688498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TextBox Based"/>
          <p:cNvSpPr txBox="1"/>
          <p:nvPr/>
        </p:nvSpPr>
        <p:spPr>
          <a:xfrm>
            <a:off x="457200" y="457200"/>
            <a:ext cx="8229600" cy="6172200"/>
          </a:xfrm>
          <a:prstGeom prst="rect">
            <a:avLst/>
          </a:prstGeom>
          <a:noFill/>
          <a:effectLst>
            <a:glow rad="63500">
              <a:schemeClr val="accent2">
                <a:satMod val="175000"/>
                <a:alpha val="40000"/>
              </a:schemeClr>
            </a:glow>
          </a:effectLst>
        </p:spPr>
        <p:txBody>
          <a:bodyPr wrap="square" rtlCol="0">
            <a:noAutofit/>
          </a:bodyPr>
          <a:lstStyle/>
          <a:p>
            <a:pPr algn="ctr">
              <a:lnSpc>
                <a:spcPct val="150000"/>
              </a:lnSpc>
            </a:pPr>
            <a:r>
              <a:rPr lang="en-US" sz="3600" dirty="0">
                <a:solidFill>
                  <a:schemeClr val="bg1"/>
                </a:solidFill>
                <a:latin typeface="Lucida Calligraphy" panose="03010101010101010101" pitchFamily="66" charset="0"/>
              </a:rPr>
              <a:t>Before attempting to work in Citrix/SAP you must have a </a:t>
            </a:r>
            <a:r>
              <a:rPr lang="en-US" sz="3600" dirty="0">
                <a:solidFill>
                  <a:srgbClr val="FFFF00"/>
                </a:solidFill>
                <a:latin typeface="Lucida Calligraphy" panose="03010101010101010101" pitchFamily="66" charset="0"/>
              </a:rPr>
              <a:t>valid username </a:t>
            </a:r>
            <a:r>
              <a:rPr lang="en-US" sz="3600" dirty="0">
                <a:solidFill>
                  <a:schemeClr val="bg1"/>
                </a:solidFill>
                <a:latin typeface="Lucida Calligraphy" panose="03010101010101010101" pitchFamily="66" charset="0"/>
              </a:rPr>
              <a:t>and </a:t>
            </a:r>
            <a:r>
              <a:rPr lang="en-US" sz="3600" dirty="0">
                <a:solidFill>
                  <a:srgbClr val="FFFF00"/>
                </a:solidFill>
                <a:latin typeface="Lucida Calligraphy" panose="03010101010101010101" pitchFamily="66" charset="0"/>
              </a:rPr>
              <a:t>temporary password</a:t>
            </a:r>
            <a:r>
              <a:rPr lang="en-US" sz="3600" dirty="0">
                <a:solidFill>
                  <a:srgbClr val="FFFF66"/>
                </a:solidFill>
                <a:latin typeface="Lucida Calligraphy" panose="03010101010101010101" pitchFamily="66" charset="0"/>
              </a:rPr>
              <a:t> </a:t>
            </a:r>
            <a:r>
              <a:rPr lang="en-US" sz="3600" dirty="0">
                <a:solidFill>
                  <a:schemeClr val="bg1"/>
                </a:solidFill>
                <a:latin typeface="Lucida Calligraphy" panose="03010101010101010101" pitchFamily="66" charset="0"/>
              </a:rPr>
              <a:t>established.</a:t>
            </a:r>
          </a:p>
          <a:p>
            <a:pPr marL="2286000">
              <a:lnSpc>
                <a:spcPct val="150000"/>
              </a:lnSpc>
            </a:pPr>
            <a:endParaRPr lang="en-US" sz="1600" dirty="0">
              <a:solidFill>
                <a:schemeClr val="bg1"/>
              </a:solidFill>
              <a:latin typeface="Lucida Calligraphy" panose="03010101010101010101" pitchFamily="66" charset="0"/>
            </a:endParaRPr>
          </a:p>
          <a:p>
            <a:pPr marL="2286000">
              <a:lnSpc>
                <a:spcPct val="150000"/>
              </a:lnSpc>
            </a:pPr>
            <a:r>
              <a:rPr lang="en-US" sz="2400" dirty="0">
                <a:solidFill>
                  <a:schemeClr val="bg1"/>
                </a:solidFill>
                <a:latin typeface="Lucida Calligraphy" panose="03010101010101010101" pitchFamily="66" charset="0"/>
              </a:rPr>
              <a:t>Options: </a:t>
            </a:r>
            <a:r>
              <a:rPr lang="en-US" sz="1000" dirty="0">
                <a:solidFill>
                  <a:schemeClr val="bg1"/>
                </a:solidFill>
                <a:latin typeface="Lucida Calligraphy" panose="03010101010101010101" pitchFamily="66" charset="0"/>
              </a:rPr>
              <a:t>(Click the appropriate link if needed)</a:t>
            </a:r>
            <a:endParaRPr lang="en-US" sz="1000" u="sng" dirty="0">
              <a:solidFill>
                <a:srgbClr val="FFFF00"/>
              </a:solidFill>
              <a:latin typeface="Lucida Calligraphy" panose="03010101010101010101" pitchFamily="66" charset="0"/>
            </a:endParaRPr>
          </a:p>
          <a:p>
            <a:pPr marL="2743200">
              <a:lnSpc>
                <a:spcPct val="150000"/>
              </a:lnSpc>
            </a:pPr>
            <a:endParaRPr lang="en-US" sz="1600" dirty="0">
              <a:solidFill>
                <a:schemeClr val="bg1"/>
              </a:solidFill>
              <a:latin typeface="Lucida Calligraphy" panose="03010101010101010101" pitchFamily="66" charset="0"/>
            </a:endParaRPr>
          </a:p>
        </p:txBody>
      </p:sp>
      <p:pic>
        <p:nvPicPr>
          <p:cNvPr id="3" name="Pic Magnify Gla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657600"/>
            <a:ext cx="2244436" cy="2743200"/>
          </a:xfrm>
          <a:prstGeom prst="rect">
            <a:avLst/>
          </a:prstGeom>
        </p:spPr>
      </p:pic>
      <p:pic>
        <p:nvPicPr>
          <p:cNvPr id="13" name="Continue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5" name="Rectangle 4">
            <a:extLst>
              <a:ext uri="{FF2B5EF4-FFF2-40B4-BE49-F238E27FC236}">
                <a16:creationId xmlns:a16="http://schemas.microsoft.com/office/drawing/2014/main" id="{7EC3C8A7-5215-47D1-B0BB-1A4E5A63D335}"/>
              </a:ext>
            </a:extLst>
          </p:cNvPr>
          <p:cNvSpPr/>
          <p:nvPr/>
        </p:nvSpPr>
        <p:spPr>
          <a:xfrm>
            <a:off x="3657600" y="3886200"/>
            <a:ext cx="2286000" cy="228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Times New Roman" panose="02020603050405020304" pitchFamily="18" charset="0"/>
                <a:cs typeface="Times New Roman" panose="02020603050405020304" pitchFamily="18" charset="0"/>
                <a:hlinkClick r:id="rId5" action="ppaction://hlinksldjump"/>
              </a:rPr>
              <a:t>Password Requirements</a:t>
            </a:r>
            <a:endParaRPr lang="en-US" sz="16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3296835-C5BA-4077-A8F1-1DB2F80277F9}"/>
              </a:ext>
            </a:extLst>
          </p:cNvPr>
          <p:cNvSpPr/>
          <p:nvPr/>
        </p:nvSpPr>
        <p:spPr>
          <a:xfrm>
            <a:off x="4343400" y="4800600"/>
            <a:ext cx="2286000" cy="228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Times New Roman" panose="02020603050405020304" pitchFamily="18" charset="0"/>
                <a:cs typeface="Times New Roman" panose="02020603050405020304" pitchFamily="18" charset="0"/>
                <a:hlinkClick r:id="rId6"/>
              </a:rPr>
              <a:t>New to Citrix/SAP</a:t>
            </a:r>
            <a:endParaRPr lang="en-US" sz="16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C6E25C9-67E4-469C-A0F3-C5CD6DB73877}"/>
              </a:ext>
            </a:extLst>
          </p:cNvPr>
          <p:cNvSpPr/>
          <p:nvPr/>
        </p:nvSpPr>
        <p:spPr>
          <a:xfrm>
            <a:off x="4343400" y="5715000"/>
            <a:ext cx="2286000" cy="228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Times New Roman" panose="02020603050405020304" pitchFamily="18" charset="0"/>
                <a:cs typeface="Times New Roman" panose="02020603050405020304" pitchFamily="18" charset="0"/>
                <a:hlinkClick r:id="rId6"/>
              </a:rPr>
              <a:t>Password Deactivated</a:t>
            </a:r>
            <a:endParaRPr lang="en-US" sz="1600" dirty="0">
              <a:latin typeface="Times New Roman" panose="02020603050405020304" pitchFamily="18" charset="0"/>
              <a:cs typeface="Times New Roman" panose="02020603050405020304" pitchFamily="18" charset="0"/>
            </a:endParaRPr>
          </a:p>
        </p:txBody>
      </p:sp>
      <p:sp>
        <p:nvSpPr>
          <p:cNvPr id="8" name="Rectangle 7">
            <a:hlinkClick r:id="rId7"/>
            <a:extLst>
              <a:ext uri="{FF2B5EF4-FFF2-40B4-BE49-F238E27FC236}">
                <a16:creationId xmlns:a16="http://schemas.microsoft.com/office/drawing/2014/main" id="{13771075-3180-4FED-83C8-BBB8901899C8}"/>
              </a:ext>
            </a:extLst>
          </p:cNvPr>
          <p:cNvSpPr/>
          <p:nvPr/>
        </p:nvSpPr>
        <p:spPr>
          <a:xfrm>
            <a:off x="4343400" y="5257800"/>
            <a:ext cx="2286000" cy="228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Times New Roman" panose="02020603050405020304" pitchFamily="18" charset="0"/>
                <a:cs typeface="Times New Roman" panose="02020603050405020304" pitchFamily="18" charset="0"/>
                <a:hlinkClick r:id="rId7"/>
              </a:rPr>
              <a:t>Forgot Password</a:t>
            </a:r>
            <a:endParaRPr lang="en-US" sz="1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2D5030C-5B6C-4D32-B262-37C948231D21}"/>
              </a:ext>
            </a:extLst>
          </p:cNvPr>
          <p:cNvSpPr txBox="1"/>
          <p:nvPr/>
        </p:nvSpPr>
        <p:spPr>
          <a:xfrm>
            <a:off x="6629400" y="5257800"/>
            <a:ext cx="2286000" cy="228600"/>
          </a:xfrm>
          <a:prstGeom prst="rect">
            <a:avLst/>
          </a:prstGeom>
          <a:noFill/>
        </p:spPr>
        <p:txBody>
          <a:bodyPr wrap="square" rtlCol="0">
            <a:spAutoFit/>
          </a:bodyPr>
          <a:lstStyle/>
          <a:p>
            <a:pPr>
              <a:tabLst>
                <a:tab pos="914400" algn="l"/>
                <a:tab pos="1774825" algn="l"/>
              </a:tabLst>
            </a:pPr>
            <a:r>
              <a:rPr lang="en-US" sz="1000" i="1" dirty="0">
                <a:solidFill>
                  <a:schemeClr val="bg1"/>
                </a:solidFill>
                <a:latin typeface="Times New Roman" panose="02020603050405020304" pitchFamily="18" charset="0"/>
                <a:cs typeface="Times New Roman" panose="02020603050405020304" pitchFamily="18" charset="0"/>
              </a:rPr>
              <a:t>(90+ days since last slog in)</a:t>
            </a:r>
          </a:p>
          <a:p>
            <a:pPr>
              <a:tabLst>
                <a:tab pos="914400" algn="l"/>
                <a:tab pos="1774825" algn="l"/>
              </a:tabLst>
            </a:pPr>
            <a:endParaRPr lang="en-US" dirty="0">
              <a:solidFill>
                <a:schemeClr val="bg1"/>
              </a:solidFill>
              <a:latin typeface="Lucida Calligraphy" panose="03010101010101010101" pitchFamily="66" charset="0"/>
            </a:endParaRPr>
          </a:p>
        </p:txBody>
      </p:sp>
    </p:spTree>
    <p:extLst>
      <p:ext uri="{BB962C8B-B14F-4D97-AF65-F5344CB8AC3E}">
        <p14:creationId xmlns:p14="http://schemas.microsoft.com/office/powerpoint/2010/main" val="1104269995"/>
      </p:ext>
    </p:extLst>
  </p:cSld>
  <p:clrMapOvr>
    <a:masterClrMapping/>
  </p:clrMapOvr>
  <mc:AlternateContent xmlns:mc="http://schemas.openxmlformats.org/markup-compatibility/2006" xmlns:p14="http://schemas.microsoft.com/office/powerpoint/2010/main">
    <mc:Choice Requires="p14">
      <p:transition spd="slow" p14:dur="4000">
        <p14:glitter pattern="hexago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7" name="Step 0">
            <a:extLst>
              <a:ext uri="{FF2B5EF4-FFF2-40B4-BE49-F238E27FC236}">
                <a16:creationId xmlns:a16="http://schemas.microsoft.com/office/drawing/2014/main" id="{A26058A8-8871-4A1D-8703-9C9F33CF6A60}"/>
              </a:ext>
            </a:extLst>
          </p:cNvPr>
          <p:cNvSpPr txBox="1"/>
          <p:nvPr/>
        </p:nvSpPr>
        <p:spPr>
          <a:xfrm>
            <a:off x="228600" y="228600"/>
            <a:ext cx="3200400" cy="6400800"/>
          </a:xfrm>
          <a:prstGeom prst="rect">
            <a:avLst/>
          </a:prstGeom>
          <a:noFill/>
        </p:spPr>
        <p:txBody>
          <a:bodyPr wrap="square" rtlCol="0" anchor="t" anchorCtr="0">
            <a:noAutofit/>
          </a:bodyPr>
          <a:lstStyle/>
          <a:p>
            <a:pPr algn="ctr">
              <a:lnSpc>
                <a:spcPct val="150000"/>
              </a:lnSpc>
            </a:pPr>
            <a:endParaRPr lang="en-US" sz="1400" dirty="0">
              <a:solidFill>
                <a:schemeClr val="bg1"/>
              </a:solidFill>
              <a:latin typeface="Lucida Calligraphy" panose="03010101010101010101" pitchFamily="66" charset="0"/>
            </a:endParaRPr>
          </a:p>
          <a:p>
            <a:pPr marL="457200" indent="-457200" algn="ctr">
              <a:lnSpc>
                <a:spcPct val="150000"/>
              </a:lnSpc>
            </a:pPr>
            <a:r>
              <a:rPr lang="en-US" sz="1600" b="1" dirty="0">
                <a:solidFill>
                  <a:srgbClr val="FFFF00"/>
                </a:solidFill>
                <a:latin typeface="Times New Roman" panose="02020603050405020304" pitchFamily="18" charset="0"/>
                <a:cs typeface="Times New Roman" panose="02020603050405020304" pitchFamily="18" charset="0"/>
              </a:rPr>
              <a:t>Launch Citrix/SAP</a:t>
            </a:r>
            <a:endParaRPr lang="en-US" sz="800" b="1" dirty="0">
              <a:solidFill>
                <a:srgbClr val="FFFF00"/>
              </a:solidFill>
              <a:latin typeface="Times New Roman" panose="02020603050405020304" pitchFamily="18" charset="0"/>
              <a:cs typeface="Times New Roman" panose="02020603050405020304" pitchFamily="18" charset="0"/>
            </a:endParaRPr>
          </a:p>
          <a:p>
            <a:pPr>
              <a:lnSpc>
                <a:spcPct val="150000"/>
              </a:lnSpc>
            </a:pPr>
            <a:endParaRPr lang="en-US" sz="800" dirty="0">
              <a:solidFill>
                <a:schemeClr val="bg1"/>
              </a:solidFill>
              <a:latin typeface="Times New Roman" panose="02020603050405020304" pitchFamily="18" charset="0"/>
              <a:cs typeface="Times New Roman" panose="02020603050405020304" pitchFamily="18" charset="0"/>
            </a:endParaRPr>
          </a:p>
          <a:p>
            <a:pPr>
              <a:lnSpc>
                <a:spcPct val="150000"/>
              </a:lnSpc>
              <a:tabLst>
                <a:tab pos="2114550" algn="l"/>
              </a:tabLst>
            </a:pPr>
            <a:r>
              <a:rPr lang="en-US" sz="1600" dirty="0">
                <a:solidFill>
                  <a:schemeClr val="bg1"/>
                </a:solidFill>
                <a:latin typeface="Times New Roman" panose="02020603050405020304" pitchFamily="18" charset="0"/>
                <a:cs typeface="Times New Roman" panose="02020603050405020304" pitchFamily="18" charset="0"/>
              </a:rPr>
              <a:t>Click link	it will navigate you to the Citrix Storefront </a:t>
            </a:r>
            <a:r>
              <a:rPr lang="en-US" sz="1000" dirty="0">
                <a:solidFill>
                  <a:srgbClr val="FFFF00"/>
                </a:solidFill>
                <a:latin typeface="Times New Roman" panose="02020603050405020304" pitchFamily="18" charset="0"/>
                <a:cs typeface="Times New Roman" panose="02020603050405020304" pitchFamily="18" charset="0"/>
              </a:rPr>
              <a:t>(Actual web address shown below image on right)</a:t>
            </a:r>
            <a:r>
              <a:rPr lang="en-US" sz="1600" dirty="0">
                <a:solidFill>
                  <a:schemeClr val="bg1"/>
                </a:solidFill>
                <a:latin typeface="Times New Roman" panose="02020603050405020304" pitchFamily="18" charset="0"/>
                <a:cs typeface="Times New Roman" panose="02020603050405020304" pitchFamily="18" charset="0"/>
              </a:rPr>
              <a:t>.  The webpage should look similar to the image shown.</a:t>
            </a:r>
            <a:endParaRPr lang="en-US" sz="800"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en-US" sz="800" dirty="0">
              <a:solidFill>
                <a:schemeClr val="bg1"/>
              </a:solidFill>
              <a:latin typeface="Times New Roman" panose="02020603050405020304" pitchFamily="18" charset="0"/>
              <a:cs typeface="Times New Roman" panose="02020603050405020304" pitchFamily="18" charset="0"/>
            </a:endParaRPr>
          </a:p>
          <a:p>
            <a:pPr>
              <a:lnSpc>
                <a:spcPct val="150000"/>
              </a:lnSpc>
            </a:pPr>
            <a:r>
              <a:rPr lang="en-US" sz="1600" dirty="0">
                <a:solidFill>
                  <a:schemeClr val="bg1"/>
                </a:solidFill>
                <a:latin typeface="Times New Roman" panose="02020603050405020304" pitchFamily="18" charset="0"/>
                <a:cs typeface="Times New Roman" panose="02020603050405020304" pitchFamily="18" charset="0"/>
              </a:rPr>
              <a:t>Log in using your Citrix credentials.</a:t>
            </a:r>
          </a:p>
          <a:p>
            <a:pPr algn="ctr">
              <a:lnSpc>
                <a:spcPct val="150000"/>
              </a:lnSpc>
            </a:pPr>
            <a:endParaRPr lang="en-US" sz="16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AD7862A-568B-4A30-A11D-000703189983}"/>
              </a:ext>
            </a:extLst>
          </p:cNvPr>
          <p:cNvSpPr txBox="1"/>
          <p:nvPr/>
        </p:nvSpPr>
        <p:spPr>
          <a:xfrm>
            <a:off x="3657600" y="3657600"/>
            <a:ext cx="5029200" cy="615553"/>
          </a:xfrm>
          <a:prstGeom prst="rect">
            <a:avLst/>
          </a:prstGeom>
          <a:noFill/>
        </p:spPr>
        <p:txBody>
          <a:bodyPr wrap="square" rtlCol="0">
            <a:spAutoFit/>
          </a:bodyPr>
          <a:lstStyle/>
          <a:p>
            <a:pPr>
              <a:tabLst>
                <a:tab pos="914400" algn="l"/>
                <a:tab pos="1774825" algn="l"/>
              </a:tabLst>
            </a:pPr>
            <a:r>
              <a:rPr lang="en-US" sz="1600" dirty="0">
                <a:solidFill>
                  <a:srgbClr val="FFFF00"/>
                </a:solidFill>
                <a:latin typeface="Times New Roman" panose="02020603050405020304" pitchFamily="18" charset="0"/>
                <a:cs typeface="Times New Roman" panose="02020603050405020304" pitchFamily="18" charset="0"/>
              </a:rPr>
              <a:t>Actual web address:</a:t>
            </a:r>
            <a:endParaRPr lang="en-US" sz="800" dirty="0">
              <a:solidFill>
                <a:srgbClr val="FFFF00"/>
              </a:solidFill>
              <a:latin typeface="Times New Roman" panose="02020603050405020304" pitchFamily="18" charset="0"/>
              <a:cs typeface="Times New Roman" panose="02020603050405020304" pitchFamily="18" charset="0"/>
            </a:endParaRPr>
          </a:p>
          <a:p>
            <a:pPr>
              <a:tabLst>
                <a:tab pos="914400" algn="l"/>
                <a:tab pos="1774825" algn="l"/>
              </a:tabLst>
            </a:pPr>
            <a:endParaRPr lang="en-US" sz="800" dirty="0">
              <a:solidFill>
                <a:srgbClr val="FFFF00"/>
              </a:solidFill>
              <a:latin typeface="Times New Roman" panose="02020603050405020304" pitchFamily="18" charset="0"/>
              <a:cs typeface="Times New Roman" panose="02020603050405020304" pitchFamily="18" charset="0"/>
            </a:endParaRPr>
          </a:p>
          <a:p>
            <a:pPr>
              <a:tabLst>
                <a:tab pos="914400" algn="l"/>
                <a:tab pos="1774825" algn="l"/>
              </a:tabLst>
            </a:pPr>
            <a:r>
              <a:rPr lang="en-US" sz="1000" dirty="0">
                <a:solidFill>
                  <a:srgbClr val="FFFF00"/>
                </a:solidFill>
                <a:latin typeface="Times New Roman" panose="02020603050405020304" pitchFamily="18" charset="0"/>
                <a:cs typeface="Times New Roman" panose="02020603050405020304" pitchFamily="18" charset="0"/>
                <a:hlinkClick r:id="rId4"/>
              </a:rPr>
              <a:t>https://remote.services.ncdot.gov/vpn/index.html</a:t>
            </a:r>
            <a:r>
              <a:rPr lang="en-US" sz="1000" dirty="0">
                <a:solidFill>
                  <a:srgbClr val="FFFF00"/>
                </a:solidFill>
                <a:latin typeface="Times New Roman" panose="02020603050405020304" pitchFamily="18" charset="0"/>
                <a:cs typeface="Times New Roman" panose="02020603050405020304" pitchFamily="18" charset="0"/>
              </a:rPr>
              <a:t> </a:t>
            </a:r>
            <a:endParaRPr lang="en-US" dirty="0">
              <a:solidFill>
                <a:schemeClr val="bg1"/>
              </a:solidFill>
              <a:latin typeface="Lucida Calligraphy" panose="03010101010101010101" pitchFamily="66" charset="0"/>
            </a:endParaRPr>
          </a:p>
        </p:txBody>
      </p:sp>
      <p:sp>
        <p:nvSpPr>
          <p:cNvPr id="8" name="Rectangle 7">
            <a:extLst>
              <a:ext uri="{FF2B5EF4-FFF2-40B4-BE49-F238E27FC236}">
                <a16:creationId xmlns:a16="http://schemas.microsoft.com/office/drawing/2014/main" id="{51AF2B04-2715-49EE-AA53-CA17DA7ABD75}"/>
              </a:ext>
            </a:extLst>
          </p:cNvPr>
          <p:cNvSpPr/>
          <p:nvPr/>
        </p:nvSpPr>
        <p:spPr>
          <a:xfrm>
            <a:off x="1209964" y="1264736"/>
            <a:ext cx="1143000" cy="16459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Times New Roman" panose="02020603050405020304" pitchFamily="18" charset="0"/>
                <a:cs typeface="Times New Roman" panose="02020603050405020304" pitchFamily="18" charset="0"/>
                <a:hlinkClick r:id="rId4"/>
              </a:rPr>
              <a:t>Citrix Login</a:t>
            </a:r>
            <a:endParaRPr lang="en-US" sz="1000"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6F5115E-0965-4E4A-BADC-E4CE293B1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457200"/>
            <a:ext cx="5029200" cy="2916206"/>
          </a:xfrm>
          <a:prstGeom prst="rect">
            <a:avLst/>
          </a:prstGeom>
        </p:spPr>
      </p:pic>
    </p:spTree>
    <p:extLst>
      <p:ext uri="{BB962C8B-B14F-4D97-AF65-F5344CB8AC3E}">
        <p14:creationId xmlns:p14="http://schemas.microsoft.com/office/powerpoint/2010/main" val="242174488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pic>
        <p:nvPicPr>
          <p:cNvPr id="4" name="Pic Step 0">
            <a:extLst>
              <a:ext uri="{FF2B5EF4-FFF2-40B4-BE49-F238E27FC236}">
                <a16:creationId xmlns:a16="http://schemas.microsoft.com/office/drawing/2014/main" id="{F9C32BA0-BD82-4F3E-BE32-8B5427140EB9}"/>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600" y="457195"/>
            <a:ext cx="5029200" cy="2514600"/>
          </a:xfrm>
          <a:prstGeom prst="rect">
            <a:avLst/>
          </a:prstGeom>
        </p:spPr>
      </p:pic>
      <p:sp>
        <p:nvSpPr>
          <p:cNvPr id="7" name="Step 0">
            <a:extLst>
              <a:ext uri="{FF2B5EF4-FFF2-40B4-BE49-F238E27FC236}">
                <a16:creationId xmlns:a16="http://schemas.microsoft.com/office/drawing/2014/main" id="{A26058A8-8871-4A1D-8703-9C9F33CF6A60}"/>
              </a:ext>
            </a:extLst>
          </p:cNvPr>
          <p:cNvSpPr txBox="1"/>
          <p:nvPr/>
        </p:nvSpPr>
        <p:spPr>
          <a:xfrm>
            <a:off x="228600" y="228600"/>
            <a:ext cx="3200400" cy="6400800"/>
          </a:xfrm>
          <a:prstGeom prst="rect">
            <a:avLst/>
          </a:prstGeom>
          <a:noFill/>
        </p:spPr>
        <p:txBody>
          <a:bodyPr wrap="square" rtlCol="0" anchor="t" anchorCtr="0">
            <a:noAutofit/>
          </a:bodyPr>
          <a:lstStyle/>
          <a:p>
            <a:pPr algn="ctr">
              <a:lnSpc>
                <a:spcPct val="150000"/>
              </a:lnSpc>
            </a:pPr>
            <a:endParaRPr lang="en-US" sz="1400" dirty="0">
              <a:solidFill>
                <a:schemeClr val="bg1"/>
              </a:solidFill>
              <a:latin typeface="Lucida Calligraphy" panose="03010101010101010101" pitchFamily="66" charset="0"/>
            </a:endParaRPr>
          </a:p>
          <a:p>
            <a:pPr algn="ctr">
              <a:lnSpc>
                <a:spcPct val="150000"/>
              </a:lnSpc>
            </a:pPr>
            <a:r>
              <a:rPr lang="en-US" sz="1600" b="1" dirty="0">
                <a:solidFill>
                  <a:srgbClr val="FFFF00"/>
                </a:solidFill>
                <a:latin typeface="Times New Roman" panose="02020603050405020304" pitchFamily="18" charset="0"/>
                <a:cs typeface="Times New Roman" panose="02020603050405020304" pitchFamily="18" charset="0"/>
              </a:rPr>
              <a:t>Citrix StoreFront</a:t>
            </a:r>
            <a:endParaRPr lang="en-US" sz="800" b="1" dirty="0">
              <a:solidFill>
                <a:srgbClr val="FFFF00"/>
              </a:solidFill>
              <a:latin typeface="Times New Roman" panose="02020603050405020304" pitchFamily="18" charset="0"/>
              <a:cs typeface="Times New Roman" panose="02020603050405020304" pitchFamily="18" charset="0"/>
            </a:endParaRPr>
          </a:p>
          <a:p>
            <a:pPr algn="ctr">
              <a:lnSpc>
                <a:spcPct val="150000"/>
              </a:lnSpc>
            </a:pPr>
            <a:endParaRPr lang="en-US" sz="800" dirty="0">
              <a:solidFill>
                <a:schemeClr val="bg1"/>
              </a:solidFill>
              <a:latin typeface="Times New Roman" panose="02020603050405020304" pitchFamily="18" charset="0"/>
              <a:cs typeface="Times New Roman" panose="02020603050405020304" pitchFamily="18" charset="0"/>
            </a:endParaRPr>
          </a:p>
          <a:p>
            <a:pPr>
              <a:lnSpc>
                <a:spcPct val="150000"/>
              </a:lnSpc>
              <a:tabLst>
                <a:tab pos="2457450" algn="l"/>
              </a:tabLst>
            </a:pPr>
            <a:r>
              <a:rPr lang="en-US" sz="1600" dirty="0">
                <a:solidFill>
                  <a:schemeClr val="bg1"/>
                </a:solidFill>
                <a:latin typeface="Times New Roman" panose="02020603050405020304" pitchFamily="18" charset="0"/>
                <a:cs typeface="Times New Roman" panose="02020603050405020304" pitchFamily="18" charset="0"/>
              </a:rPr>
              <a:t>The StoreFront Webpage will appear; click the SAP icon 	to launch it’s login screen.</a:t>
            </a:r>
          </a:p>
          <a:p>
            <a:pPr marL="457200" indent="-457200">
              <a:lnSpc>
                <a:spcPct val="150000"/>
              </a:lnSpc>
            </a:pPr>
            <a:br>
              <a:rPr lang="en-US" sz="1600" dirty="0">
                <a:solidFill>
                  <a:schemeClr val="bg1"/>
                </a:solidFill>
                <a:latin typeface="Times New Roman" panose="02020603050405020304" pitchFamily="18" charset="0"/>
                <a:cs typeface="Times New Roman" panose="02020603050405020304" pitchFamily="18" charset="0"/>
              </a:rPr>
            </a:br>
            <a:endParaRPr lang="en-US" sz="1600" dirty="0">
              <a:solidFill>
                <a:schemeClr val="bg1"/>
              </a:solidFill>
              <a:latin typeface="Times New Roman" panose="02020603050405020304" pitchFamily="18" charset="0"/>
              <a:cs typeface="Times New Roman" panose="02020603050405020304" pitchFamily="18" charset="0"/>
            </a:endParaRPr>
          </a:p>
          <a:p>
            <a:pPr marL="457200" indent="-457200">
              <a:lnSpc>
                <a:spcPct val="150000"/>
              </a:lnSpc>
            </a:pPr>
            <a:endParaRPr lang="en-US" sz="1600" b="1" dirty="0">
              <a:solidFill>
                <a:schemeClr val="bg1"/>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7C6013CD-CDBC-4E2D-B5D6-E00E83B9E3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2805"/>
          <a:stretch/>
        </p:blipFill>
        <p:spPr>
          <a:xfrm>
            <a:off x="2523836" y="1590867"/>
            <a:ext cx="169577" cy="210312"/>
          </a:xfrm>
          <a:prstGeom prst="rect">
            <a:avLst/>
          </a:prstGeom>
        </p:spPr>
      </p:pic>
    </p:spTree>
    <p:extLst>
      <p:ext uri="{BB962C8B-B14F-4D97-AF65-F5344CB8AC3E}">
        <p14:creationId xmlns:p14="http://schemas.microsoft.com/office/powerpoint/2010/main" val="39756756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7" name="Step 0">
            <a:extLst>
              <a:ext uri="{FF2B5EF4-FFF2-40B4-BE49-F238E27FC236}">
                <a16:creationId xmlns:a16="http://schemas.microsoft.com/office/drawing/2014/main" id="{A26058A8-8871-4A1D-8703-9C9F33CF6A60}"/>
              </a:ext>
            </a:extLst>
          </p:cNvPr>
          <p:cNvSpPr txBox="1"/>
          <p:nvPr/>
        </p:nvSpPr>
        <p:spPr>
          <a:xfrm>
            <a:off x="228600" y="228600"/>
            <a:ext cx="3200400" cy="6400800"/>
          </a:xfrm>
          <a:prstGeom prst="rect">
            <a:avLst/>
          </a:prstGeom>
          <a:noFill/>
        </p:spPr>
        <p:txBody>
          <a:bodyPr wrap="square" rtlCol="0" anchor="t" anchorCtr="0">
            <a:noAutofit/>
          </a:bodyPr>
          <a:lstStyle/>
          <a:p>
            <a:pPr algn="ctr">
              <a:lnSpc>
                <a:spcPct val="150000"/>
              </a:lnSpc>
            </a:pPr>
            <a:endParaRPr lang="en-US" sz="1400" dirty="0">
              <a:solidFill>
                <a:schemeClr val="bg1"/>
              </a:solidFill>
              <a:latin typeface="Lucida Calligraphy" panose="03010101010101010101" pitchFamily="66" charset="0"/>
            </a:endParaRPr>
          </a:p>
          <a:p>
            <a:pPr algn="ctr">
              <a:lnSpc>
                <a:spcPct val="150000"/>
              </a:lnSpc>
            </a:pPr>
            <a:r>
              <a:rPr lang="en-US" sz="1600" b="1" dirty="0">
                <a:solidFill>
                  <a:srgbClr val="FFFF00"/>
                </a:solidFill>
                <a:latin typeface="Times New Roman" panose="02020603050405020304" pitchFamily="18" charset="0"/>
                <a:cs typeface="Times New Roman" panose="02020603050405020304" pitchFamily="18" charset="0"/>
              </a:rPr>
              <a:t>Launch Citrix/SAP</a:t>
            </a:r>
            <a:endParaRPr lang="en-US" sz="800" b="1" dirty="0">
              <a:solidFill>
                <a:srgbClr val="FFFF00"/>
              </a:solidFill>
              <a:latin typeface="Times New Roman" panose="02020603050405020304" pitchFamily="18" charset="0"/>
              <a:cs typeface="Times New Roman" panose="02020603050405020304" pitchFamily="18" charset="0"/>
            </a:endParaRPr>
          </a:p>
          <a:p>
            <a:pPr algn="ctr">
              <a:lnSpc>
                <a:spcPct val="150000"/>
              </a:lnSpc>
            </a:pPr>
            <a:endParaRPr lang="en-US" sz="800" dirty="0">
              <a:solidFill>
                <a:schemeClr val="bg1"/>
              </a:solidFill>
              <a:latin typeface="Times New Roman" panose="02020603050405020304" pitchFamily="18" charset="0"/>
              <a:cs typeface="Times New Roman" panose="02020603050405020304" pitchFamily="18" charset="0"/>
            </a:endParaRPr>
          </a:p>
          <a:p>
            <a:pPr>
              <a:lnSpc>
                <a:spcPct val="150000"/>
              </a:lnSpc>
              <a:tabLst>
                <a:tab pos="2406650" algn="l"/>
              </a:tabLst>
            </a:pPr>
            <a:r>
              <a:rPr lang="en-US" sz="1600" dirty="0">
                <a:solidFill>
                  <a:schemeClr val="bg1"/>
                </a:solidFill>
                <a:latin typeface="Times New Roman" panose="02020603050405020304" pitchFamily="18" charset="0"/>
                <a:cs typeface="Times New Roman" panose="02020603050405020304" pitchFamily="18" charset="0"/>
              </a:rPr>
              <a:t>The application launch process will begin – generating a new </a:t>
            </a:r>
            <a:r>
              <a:rPr lang="en-US" sz="1600" dirty="0">
                <a:solidFill>
                  <a:srgbClr val="FFFF00"/>
                </a:solidFill>
                <a:latin typeface="Times New Roman" panose="02020603050405020304" pitchFamily="18" charset="0"/>
                <a:cs typeface="Times New Roman" panose="02020603050405020304" pitchFamily="18" charset="0"/>
              </a:rPr>
              <a:t>SAP</a:t>
            </a:r>
            <a:r>
              <a:rPr lang="en-US" sz="1600" dirty="0">
                <a:solidFill>
                  <a:schemeClr val="bg1"/>
                </a:solidFill>
                <a:latin typeface="Times New Roman" panose="02020603050405020304" pitchFamily="18" charset="0"/>
                <a:cs typeface="Times New Roman" panose="02020603050405020304" pitchFamily="18" charset="0"/>
              </a:rPr>
              <a:t> window – Starting SAP.</a:t>
            </a:r>
            <a:endParaRPr lang="en-US" sz="800" dirty="0">
              <a:solidFill>
                <a:schemeClr val="bg1"/>
              </a:solidFill>
              <a:latin typeface="Times New Roman" panose="02020603050405020304" pitchFamily="18" charset="0"/>
              <a:cs typeface="Times New Roman" panose="02020603050405020304" pitchFamily="18" charset="0"/>
            </a:endParaRPr>
          </a:p>
          <a:p>
            <a:pPr>
              <a:lnSpc>
                <a:spcPct val="150000"/>
              </a:lnSpc>
              <a:tabLst>
                <a:tab pos="2406650" algn="l"/>
              </a:tabLst>
            </a:pPr>
            <a:endParaRPr lang="en-US" sz="800" dirty="0">
              <a:solidFill>
                <a:schemeClr val="bg1"/>
              </a:solidFill>
              <a:latin typeface="Times New Roman" panose="02020603050405020304" pitchFamily="18" charset="0"/>
              <a:cs typeface="Times New Roman" panose="02020603050405020304" pitchFamily="18" charset="0"/>
            </a:endParaRPr>
          </a:p>
          <a:p>
            <a:pPr>
              <a:lnSpc>
                <a:spcPct val="150000"/>
              </a:lnSpc>
              <a:tabLst>
                <a:tab pos="2346325" algn="l"/>
              </a:tabLst>
            </a:pPr>
            <a:r>
              <a:rPr lang="en-US" sz="1600" dirty="0">
                <a:solidFill>
                  <a:schemeClr val="bg1"/>
                </a:solidFill>
                <a:latin typeface="Times New Roman" panose="02020603050405020304" pitchFamily="18" charset="0"/>
                <a:cs typeface="Times New Roman" panose="02020603050405020304" pitchFamily="18" charset="0"/>
              </a:rPr>
              <a:t>When step seven is complete; a new window appears – </a:t>
            </a:r>
            <a:r>
              <a:rPr lang="en-US" sz="1600" dirty="0">
                <a:solidFill>
                  <a:srgbClr val="FFFF00"/>
                </a:solidFill>
                <a:latin typeface="Times New Roman" panose="02020603050405020304" pitchFamily="18" charset="0"/>
                <a:cs typeface="Times New Roman" panose="02020603050405020304" pitchFamily="18" charset="0"/>
              </a:rPr>
              <a:t>Citrix Receiver – Security Warning</a:t>
            </a:r>
            <a:r>
              <a:rPr lang="en-US" sz="1600" dirty="0">
                <a:solidFill>
                  <a:schemeClr val="bg1"/>
                </a:solidFill>
                <a:latin typeface="Times New Roman" panose="02020603050405020304" pitchFamily="18" charset="0"/>
                <a:cs typeface="Times New Roman" panose="02020603050405020304" pitchFamily="18" charset="0"/>
              </a:rPr>
              <a:t>.  Click the option labeled – </a:t>
            </a:r>
            <a:r>
              <a:rPr lang="en-US" sz="1600" dirty="0">
                <a:solidFill>
                  <a:srgbClr val="FFFF00"/>
                </a:solidFill>
                <a:latin typeface="Times New Roman" panose="02020603050405020304" pitchFamily="18" charset="0"/>
                <a:cs typeface="Times New Roman" panose="02020603050405020304" pitchFamily="18" charset="0"/>
              </a:rPr>
              <a:t>Permit Use</a:t>
            </a:r>
            <a:r>
              <a:rPr lang="en-US" sz="1600" dirty="0">
                <a:solidFill>
                  <a:schemeClr val="bg1"/>
                </a:solidFill>
                <a:latin typeface="Times New Roman" panose="02020603050405020304" pitchFamily="18" charset="0"/>
                <a:cs typeface="Times New Roman" panose="02020603050405020304" pitchFamily="18" charset="0"/>
              </a:rPr>
              <a:t>.</a:t>
            </a:r>
            <a:br>
              <a:rPr lang="en-US" sz="1600" dirty="0">
                <a:solidFill>
                  <a:schemeClr val="bg1"/>
                </a:solidFill>
                <a:latin typeface="Times New Roman" panose="02020603050405020304" pitchFamily="18" charset="0"/>
                <a:cs typeface="Times New Roman" panose="02020603050405020304" pitchFamily="18" charset="0"/>
              </a:rPr>
            </a:br>
            <a:endParaRPr lang="en-US" sz="1600" dirty="0">
              <a:solidFill>
                <a:schemeClr val="bg1"/>
              </a:solidFill>
              <a:latin typeface="Times New Roman" panose="02020603050405020304" pitchFamily="18" charset="0"/>
              <a:cs typeface="Times New Roman" panose="02020603050405020304" pitchFamily="18" charset="0"/>
            </a:endParaRPr>
          </a:p>
          <a:p>
            <a:pPr marL="457200" indent="-457200">
              <a:lnSpc>
                <a:spcPct val="150000"/>
              </a:lnSpc>
            </a:pPr>
            <a:endParaRPr lang="en-US" sz="1600" b="1" dirty="0">
              <a:solidFill>
                <a:schemeClr val="bg1"/>
              </a:solidFill>
              <a:latin typeface="Times New Roman" panose="02020603050405020304" pitchFamily="18" charset="0"/>
              <a:cs typeface="Times New Roman" panose="02020603050405020304" pitchFamily="18" charset="0"/>
            </a:endParaRPr>
          </a:p>
        </p:txBody>
      </p:sp>
      <p:pic>
        <p:nvPicPr>
          <p:cNvPr id="10" name="Picture 9" descr="A screenshot of a cell phone&#10;&#10;Description automatically generated">
            <a:extLst>
              <a:ext uri="{FF2B5EF4-FFF2-40B4-BE49-F238E27FC236}">
                <a16:creationId xmlns:a16="http://schemas.microsoft.com/office/drawing/2014/main" id="{3EF09957-45E1-47A8-BF0F-2516526CF6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1371600"/>
            <a:ext cx="2286000" cy="827903"/>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B1BF7960-B0AD-4AE9-ABA6-DDFF26BAC1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2514600"/>
            <a:ext cx="2286000" cy="1698713"/>
          </a:xfrm>
          <a:prstGeom prst="rect">
            <a:avLst/>
          </a:prstGeom>
        </p:spPr>
      </p:pic>
    </p:spTree>
    <p:extLst>
      <p:ext uri="{BB962C8B-B14F-4D97-AF65-F5344CB8AC3E}">
        <p14:creationId xmlns:p14="http://schemas.microsoft.com/office/powerpoint/2010/main" val="121303161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a:hlinkClick r:id="" action="ppaction://noaction"/>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pic>
        <p:nvPicPr>
          <p:cNvPr id="4" name="Pic Step 0">
            <a:extLst>
              <a:ext uri="{FF2B5EF4-FFF2-40B4-BE49-F238E27FC236}">
                <a16:creationId xmlns:a16="http://schemas.microsoft.com/office/drawing/2014/main" id="{F9C32BA0-BD82-4F3E-BE32-8B5427140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599" y="457186"/>
            <a:ext cx="3200400" cy="1700967"/>
          </a:xfrm>
          <a:prstGeom prst="rect">
            <a:avLst/>
          </a:prstGeom>
        </p:spPr>
      </p:pic>
      <p:sp>
        <p:nvSpPr>
          <p:cNvPr id="7" name="Step 0">
            <a:extLst>
              <a:ext uri="{FF2B5EF4-FFF2-40B4-BE49-F238E27FC236}">
                <a16:creationId xmlns:a16="http://schemas.microsoft.com/office/drawing/2014/main" id="{A26058A8-8871-4A1D-8703-9C9F33CF6A60}"/>
              </a:ext>
            </a:extLst>
          </p:cNvPr>
          <p:cNvSpPr txBox="1"/>
          <p:nvPr/>
        </p:nvSpPr>
        <p:spPr>
          <a:xfrm>
            <a:off x="228600" y="228600"/>
            <a:ext cx="3200400" cy="6400800"/>
          </a:xfrm>
          <a:prstGeom prst="rect">
            <a:avLst/>
          </a:prstGeom>
          <a:noFill/>
        </p:spPr>
        <p:txBody>
          <a:bodyPr wrap="square" rtlCol="0" anchor="t" anchorCtr="0">
            <a:noAutofit/>
          </a:bodyPr>
          <a:lstStyle/>
          <a:p>
            <a:pPr algn="ctr">
              <a:lnSpc>
                <a:spcPct val="150000"/>
              </a:lnSpc>
            </a:pPr>
            <a:endParaRPr lang="en-US" sz="1400" dirty="0">
              <a:solidFill>
                <a:schemeClr val="bg1"/>
              </a:solidFill>
              <a:latin typeface="Lucida Calligraphy" panose="03010101010101010101" pitchFamily="66" charset="0"/>
            </a:endParaRPr>
          </a:p>
          <a:p>
            <a:pPr algn="ctr">
              <a:lnSpc>
                <a:spcPct val="150000"/>
              </a:lnSpc>
            </a:pPr>
            <a:r>
              <a:rPr lang="en-US" sz="1600" b="1" dirty="0">
                <a:solidFill>
                  <a:srgbClr val="FFFF00"/>
                </a:solidFill>
                <a:latin typeface="Times New Roman" panose="02020603050405020304" pitchFamily="18" charset="0"/>
                <a:cs typeface="Times New Roman" panose="02020603050405020304" pitchFamily="18" charset="0"/>
              </a:rPr>
              <a:t>Launch Citrix/SAP</a:t>
            </a:r>
            <a:endParaRPr lang="en-US" sz="800" b="1" dirty="0">
              <a:solidFill>
                <a:srgbClr val="FFFF00"/>
              </a:solidFill>
              <a:latin typeface="Times New Roman" panose="02020603050405020304" pitchFamily="18" charset="0"/>
              <a:cs typeface="Times New Roman" panose="02020603050405020304" pitchFamily="18" charset="0"/>
            </a:endParaRPr>
          </a:p>
          <a:p>
            <a:pPr algn="ctr">
              <a:lnSpc>
                <a:spcPct val="150000"/>
              </a:lnSpc>
            </a:pPr>
            <a:endParaRPr lang="en-US" sz="800" dirty="0">
              <a:solidFill>
                <a:schemeClr val="bg1"/>
              </a:solidFill>
              <a:latin typeface="Times New Roman" panose="02020603050405020304" pitchFamily="18" charset="0"/>
              <a:cs typeface="Times New Roman" panose="02020603050405020304" pitchFamily="18" charset="0"/>
            </a:endParaRPr>
          </a:p>
          <a:p>
            <a:pPr>
              <a:lnSpc>
                <a:spcPct val="150000"/>
              </a:lnSpc>
              <a:tabLst>
                <a:tab pos="2454275" algn="l"/>
              </a:tabLst>
            </a:pPr>
            <a:r>
              <a:rPr lang="en-US" sz="1600" dirty="0">
                <a:solidFill>
                  <a:schemeClr val="bg1"/>
                </a:solidFill>
                <a:latin typeface="Times New Roman" panose="02020603050405020304" pitchFamily="18" charset="0"/>
                <a:cs typeface="Times New Roman" panose="02020603050405020304" pitchFamily="18" charset="0"/>
              </a:rPr>
              <a:t>The SAP login screen will be displayed – enter your SAP password.</a:t>
            </a:r>
            <a:endParaRPr lang="en-US" sz="800" dirty="0">
              <a:solidFill>
                <a:schemeClr val="bg1"/>
              </a:solidFill>
              <a:latin typeface="Times New Roman" panose="02020603050405020304" pitchFamily="18" charset="0"/>
              <a:cs typeface="Times New Roman" panose="02020603050405020304" pitchFamily="18" charset="0"/>
            </a:endParaRPr>
          </a:p>
          <a:p>
            <a:pPr>
              <a:lnSpc>
                <a:spcPct val="150000"/>
              </a:lnSpc>
              <a:tabLst>
                <a:tab pos="2406650" algn="l"/>
              </a:tabLst>
            </a:pPr>
            <a:endParaRPr lang="en-US" sz="800" dirty="0">
              <a:solidFill>
                <a:schemeClr val="bg1"/>
              </a:solidFill>
              <a:latin typeface="Times New Roman" panose="02020603050405020304" pitchFamily="18" charset="0"/>
              <a:cs typeface="Times New Roman" panose="02020603050405020304" pitchFamily="18" charset="0"/>
            </a:endParaRPr>
          </a:p>
          <a:p>
            <a:pPr marL="457200" indent="-457200">
              <a:lnSpc>
                <a:spcPct val="150000"/>
              </a:lnSpc>
            </a:pPr>
            <a:r>
              <a:rPr lang="en-US" sz="1600" b="1" dirty="0">
                <a:solidFill>
                  <a:srgbClr val="FFFF00"/>
                </a:solidFill>
                <a:latin typeface="Times New Roman" panose="02020603050405020304" pitchFamily="18" charset="0"/>
                <a:cs typeface="Times New Roman" panose="02020603050405020304" pitchFamily="18" charset="0"/>
              </a:rPr>
              <a:t>Tip:	</a:t>
            </a:r>
            <a:r>
              <a:rPr lang="en-US" sz="1600" dirty="0">
                <a:solidFill>
                  <a:schemeClr val="bg1"/>
                </a:solidFill>
                <a:latin typeface="Times New Roman" panose="02020603050405020304" pitchFamily="18" charset="0"/>
                <a:cs typeface="Times New Roman" panose="02020603050405020304" pitchFamily="18" charset="0"/>
              </a:rPr>
              <a:t>User Name will be automatically populated.</a:t>
            </a:r>
            <a:endParaRPr lang="en-US" sz="800" dirty="0">
              <a:solidFill>
                <a:schemeClr val="bg1"/>
              </a:solidFill>
              <a:latin typeface="Times New Roman" panose="02020603050405020304" pitchFamily="18" charset="0"/>
              <a:cs typeface="Times New Roman" panose="02020603050405020304" pitchFamily="18" charset="0"/>
            </a:endParaRPr>
          </a:p>
          <a:p>
            <a:pPr marL="457200" indent="-457200">
              <a:lnSpc>
                <a:spcPct val="150000"/>
              </a:lnSpc>
            </a:pPr>
            <a:endParaRPr lang="en-US" sz="800" dirty="0">
              <a:solidFill>
                <a:schemeClr val="bg1"/>
              </a:solidFill>
              <a:latin typeface="Times New Roman" panose="02020603050405020304" pitchFamily="18" charset="0"/>
              <a:cs typeface="Times New Roman" panose="02020603050405020304" pitchFamily="18" charset="0"/>
            </a:endParaRPr>
          </a:p>
          <a:p>
            <a:pPr marL="457200">
              <a:lnSpc>
                <a:spcPct val="150000"/>
              </a:lnSpc>
            </a:pPr>
            <a:r>
              <a:rPr lang="en-US" sz="1600" dirty="0">
                <a:solidFill>
                  <a:schemeClr val="bg1"/>
                </a:solidFill>
                <a:latin typeface="Times New Roman" panose="02020603050405020304" pitchFamily="18" charset="0"/>
                <a:cs typeface="Times New Roman" panose="02020603050405020304" pitchFamily="18" charset="0"/>
              </a:rPr>
              <a:t>Citrix &amp; SAP are two separate entities and thus require two separate passwords.  You may use the same password, however, changing one does not change the other.</a:t>
            </a:r>
          </a:p>
          <a:p>
            <a:pPr marL="457200">
              <a:lnSpc>
                <a:spcPct val="150000"/>
              </a:lnSpc>
            </a:pPr>
            <a:endParaRPr lang="en-US" sz="1600" dirty="0">
              <a:solidFill>
                <a:schemeClr val="bg1"/>
              </a:solidFill>
              <a:latin typeface="Times New Roman" panose="02020603050405020304" pitchFamily="18" charset="0"/>
              <a:cs typeface="Times New Roman" panose="02020603050405020304" pitchFamily="18" charset="0"/>
            </a:endParaRPr>
          </a:p>
          <a:p>
            <a:pPr marL="457200" indent="-457200">
              <a:lnSpc>
                <a:spcPct val="150000"/>
              </a:lnSpc>
            </a:pPr>
            <a:endParaRPr lang="en-US" sz="1600" b="1"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340CD9B-0F89-4B4F-9C33-F92819C63892}"/>
              </a:ext>
            </a:extLst>
          </p:cNvPr>
          <p:cNvSpPr txBox="1"/>
          <p:nvPr/>
        </p:nvSpPr>
        <p:spPr>
          <a:xfrm>
            <a:off x="3657600" y="6172200"/>
            <a:ext cx="4663440" cy="457200"/>
          </a:xfrm>
          <a:prstGeom prst="rect">
            <a:avLst/>
          </a:prstGeom>
          <a:noFill/>
        </p:spPr>
        <p:txBody>
          <a:bodyPr wrap="square" rtlCol="0">
            <a:spAutoFit/>
          </a:bodyPr>
          <a:lstStyle/>
          <a:p>
            <a:pPr marL="457200" indent="-457200">
              <a:lnSpc>
                <a:spcPct val="150000"/>
              </a:lnSpc>
              <a:tabLst>
                <a:tab pos="2063750" algn="l"/>
              </a:tabLst>
            </a:pPr>
            <a:r>
              <a:rPr lang="en-US" dirty="0">
                <a:solidFill>
                  <a:schemeClr val="bg1"/>
                </a:solidFill>
                <a:latin typeface="Times New Roman" panose="02020603050405020304" pitchFamily="18" charset="0"/>
                <a:cs typeface="Times New Roman" panose="02020603050405020304" pitchFamily="18" charset="0"/>
              </a:rPr>
              <a:t>To return to the main tutorial click the Next icon </a:t>
            </a:r>
          </a:p>
          <a:p>
            <a:pPr marL="457200">
              <a:lnSpc>
                <a:spcPct val="150000"/>
              </a:lnSpc>
              <a:tabLst>
                <a:tab pos="1427163" algn="l"/>
              </a:tabLst>
            </a:pP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 </a:t>
            </a:r>
          </a:p>
          <a:p>
            <a:pPr>
              <a:tabLst>
                <a:tab pos="914400" algn="l"/>
                <a:tab pos="1774825" algn="l"/>
              </a:tabLst>
            </a:pPr>
            <a:endParaRPr lang="en-US" dirty="0">
              <a:solidFill>
                <a:schemeClr val="bg1"/>
              </a:solidFill>
              <a:latin typeface="Lucida Calligraphy" panose="03010101010101010101" pitchFamily="66" charset="0"/>
            </a:endParaRPr>
          </a:p>
        </p:txBody>
      </p:sp>
    </p:spTree>
    <p:extLst>
      <p:ext uri="{BB962C8B-B14F-4D97-AF65-F5344CB8AC3E}">
        <p14:creationId xmlns:p14="http://schemas.microsoft.com/office/powerpoint/2010/main" val="2592467356"/>
      </p:ext>
    </p:extLst>
  </p:cSld>
  <p:clrMapOvr>
    <a:masterClrMapping/>
  </p:clrMapOvr>
  <mc:AlternateContent xmlns:mc="http://schemas.openxmlformats.org/markup-compatibility/2006" xmlns:p14="http://schemas.microsoft.com/office/powerpoint/2010/main">
    <mc:Choice Requires="p14">
      <p:transition spd="slow" p14:dur="2500" advClick="0">
        <p:fade/>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TextBox Based"/>
          <p:cNvSpPr txBox="1"/>
          <p:nvPr/>
        </p:nvSpPr>
        <p:spPr>
          <a:xfrm>
            <a:off x="457200" y="2286000"/>
            <a:ext cx="8229600" cy="4114800"/>
          </a:xfrm>
          <a:prstGeom prst="rect">
            <a:avLst/>
          </a:prstGeom>
          <a:noFill/>
          <a:effectLst>
            <a:glow rad="63500">
              <a:schemeClr val="accent2">
                <a:satMod val="175000"/>
                <a:alpha val="40000"/>
              </a:schemeClr>
            </a:glow>
          </a:effectLst>
        </p:spPr>
        <p:txBody>
          <a:bodyPr wrap="square" rtlCol="0">
            <a:noAutofit/>
          </a:bodyPr>
          <a:lstStyle/>
          <a:p>
            <a:pPr marL="2286000" indent="-2286000" algn="ctr">
              <a:lnSpc>
                <a:spcPct val="150000"/>
              </a:lnSpc>
              <a:tabLst>
                <a:tab pos="1776413" algn="l"/>
                <a:tab pos="3206750" algn="l"/>
              </a:tabLst>
            </a:pPr>
            <a:r>
              <a:rPr lang="en-US" sz="3600" b="1" dirty="0">
                <a:solidFill>
                  <a:srgbClr val="FFFF00"/>
                </a:solidFill>
                <a:latin typeface="Lucida Calligraphy" panose="03010101010101010101" pitchFamily="66" charset="0"/>
              </a:rPr>
              <a:t>Installation Setup is complete</a:t>
            </a:r>
            <a:endParaRPr lang="en-US" b="1" dirty="0">
              <a:solidFill>
                <a:srgbClr val="FFFF00"/>
              </a:solidFill>
              <a:latin typeface="Lucida Calligraphy" panose="03010101010101010101" pitchFamily="66" charset="0"/>
            </a:endParaRPr>
          </a:p>
          <a:p>
            <a:pPr marL="2286000" indent="-2286000">
              <a:lnSpc>
                <a:spcPct val="150000"/>
              </a:lnSpc>
              <a:tabLst>
                <a:tab pos="1776413" algn="l"/>
                <a:tab pos="3206750" algn="l"/>
              </a:tabLst>
            </a:pPr>
            <a:r>
              <a:rPr lang="en-US" b="1" dirty="0">
                <a:solidFill>
                  <a:srgbClr val="FFFF00"/>
                </a:solidFill>
                <a:latin typeface="Lucida Calligraphy" panose="03010101010101010101" pitchFamily="66" charset="0"/>
              </a:rPr>
              <a:t> </a:t>
            </a:r>
          </a:p>
        </p:txBody>
      </p:sp>
      <p:pic>
        <p:nvPicPr>
          <p:cNvPr id="3" name="Pic Magnify Gla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3657600"/>
            <a:ext cx="2743200" cy="2743200"/>
          </a:xfrm>
          <a:prstGeom prst="rect">
            <a:avLst/>
          </a:prstGeom>
        </p:spPr>
      </p:pic>
      <p:pic>
        <p:nvPicPr>
          <p:cNvPr id="13" name="Continue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Tree>
    <p:extLst>
      <p:ext uri="{BB962C8B-B14F-4D97-AF65-F5344CB8AC3E}">
        <p14:creationId xmlns:p14="http://schemas.microsoft.com/office/powerpoint/2010/main" val="2728525879"/>
      </p:ext>
    </p:extLst>
  </p:cSld>
  <p:clrMapOvr>
    <a:masterClrMapping/>
  </p:clrMapOvr>
  <mc:AlternateContent xmlns:mc="http://schemas.openxmlformats.org/markup-compatibility/2006" xmlns:p14="http://schemas.microsoft.com/office/powerpoint/2010/main">
    <mc:Choice Requires="p14">
      <p:transition spd="slow" p14:dur="4000">
        <p14:glitter pattern="hexago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Chai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103120"/>
            <a:ext cx="3657600" cy="3108960"/>
          </a:xfrm>
          <a:prstGeom prst="rect">
            <a:avLst/>
          </a:prstGeom>
        </p:spPr>
      </p:pic>
      <p:sp>
        <p:nvSpPr>
          <p:cNvPr id="6" name="Text Thank you"/>
          <p:cNvSpPr txBox="1"/>
          <p:nvPr/>
        </p:nvSpPr>
        <p:spPr>
          <a:xfrm>
            <a:off x="914400" y="457200"/>
            <a:ext cx="7315200" cy="1200329"/>
          </a:xfrm>
          <a:prstGeom prst="rect">
            <a:avLst/>
          </a:prstGeom>
          <a:noFill/>
        </p:spPr>
        <p:txBody>
          <a:bodyPr wrap="square" rtlCol="0">
            <a:spAutoFit/>
          </a:bodyPr>
          <a:lstStyle/>
          <a:p>
            <a:pPr algn="ctr"/>
            <a:r>
              <a:rPr lang="en-US" sz="7200" b="1" dirty="0">
                <a:solidFill>
                  <a:schemeClr val="bg1"/>
                </a:solidFill>
                <a:latin typeface="Lucida Calligraphy" panose="03010101010101010101" pitchFamily="66" charset="0"/>
              </a:rPr>
              <a:t>Questions</a:t>
            </a:r>
          </a:p>
        </p:txBody>
      </p:sp>
      <p:pic>
        <p:nvPicPr>
          <p:cNvPr id="4" name="Continue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2" name="TextBox 1">
            <a:extLst>
              <a:ext uri="{FF2B5EF4-FFF2-40B4-BE49-F238E27FC236}">
                <a16:creationId xmlns:a16="http://schemas.microsoft.com/office/drawing/2014/main" id="{0BF2EAAD-2B2C-4F78-BF11-6720F9E1EA5D}"/>
              </a:ext>
            </a:extLst>
          </p:cNvPr>
          <p:cNvSpPr txBox="1"/>
          <p:nvPr/>
        </p:nvSpPr>
        <p:spPr>
          <a:xfrm>
            <a:off x="2286000" y="1645920"/>
            <a:ext cx="4493538" cy="369332"/>
          </a:xfrm>
          <a:prstGeom prst="rect">
            <a:avLst/>
          </a:prstGeom>
          <a:noFill/>
        </p:spPr>
        <p:txBody>
          <a:bodyPr wrap="none" rtlCol="0">
            <a:spAutoFit/>
          </a:bodyPr>
          <a:lstStyle/>
          <a:p>
            <a:pPr>
              <a:tabLst>
                <a:tab pos="914400" algn="l"/>
                <a:tab pos="1774825" algn="l"/>
              </a:tabLst>
            </a:pPr>
            <a:r>
              <a:rPr lang="en-US" b="1" dirty="0">
                <a:solidFill>
                  <a:schemeClr val="bg1"/>
                </a:solidFill>
                <a:latin typeface="Lucida Calligraphy" panose="03010101010101010101" pitchFamily="66" charset="0"/>
              </a:rPr>
              <a:t>Email:  </a:t>
            </a:r>
            <a:r>
              <a:rPr lang="en-US" dirty="0">
                <a:solidFill>
                  <a:srgbClr val="0070C0"/>
                </a:solidFill>
                <a:latin typeface="Lucida Calligraphy" panose="03010101010101010101" pitchFamily="66" charset="0"/>
                <a:hlinkClick r:id="rId5"/>
              </a:rPr>
              <a:t>Stephen.Wright@dpi.nc.gov</a:t>
            </a:r>
            <a:endParaRPr lang="en-US" dirty="0">
              <a:solidFill>
                <a:srgbClr val="0070C0"/>
              </a:solidFill>
              <a:latin typeface="Lucida Calligraphy" panose="03010101010101010101" pitchFamily="66" charset="0"/>
            </a:endParaRPr>
          </a:p>
        </p:txBody>
      </p:sp>
    </p:spTree>
    <p:extLst>
      <p:ext uri="{BB962C8B-B14F-4D97-AF65-F5344CB8AC3E}">
        <p14:creationId xmlns:p14="http://schemas.microsoft.com/office/powerpoint/2010/main" val="4036175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tabLst>
            <a:tab pos="914400" algn="l"/>
            <a:tab pos="1774825" algn="l"/>
          </a:tabLst>
          <a:defRPr dirty="0" smtClean="0">
            <a:solidFill>
              <a:schemeClr val="bg1"/>
            </a:solidFill>
            <a:latin typeface="Lucida Calligraphy" panose="03010101010101010101" pitchFamily="66"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15393</TotalTime>
  <Words>445</Words>
  <Application>Microsoft Office PowerPoint</Application>
  <PresentationFormat>On-screen Show (4:3)</PresentationFormat>
  <Paragraphs>92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Lucida Calligraphy</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Macon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Wright</dc:creator>
  <cp:lastModifiedBy>Stephen Wright</cp:lastModifiedBy>
  <cp:revision>511</cp:revision>
  <cp:lastPrinted>2018-09-11T18:10:21Z</cp:lastPrinted>
  <dcterms:created xsi:type="dcterms:W3CDTF">2018-01-10T14:59:28Z</dcterms:created>
  <dcterms:modified xsi:type="dcterms:W3CDTF">2019-12-02T19:02:03Z</dcterms:modified>
</cp:coreProperties>
</file>