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2" r:id="rId3"/>
    <p:sldId id="503" r:id="rId4"/>
    <p:sldId id="519" r:id="rId5"/>
    <p:sldId id="520" r:id="rId6"/>
    <p:sldId id="507" r:id="rId7"/>
    <p:sldId id="509" r:id="rId8"/>
    <p:sldId id="510" r:id="rId9"/>
    <p:sldId id="511" r:id="rId10"/>
    <p:sldId id="512" r:id="rId11"/>
    <p:sldId id="513" r:id="rId12"/>
    <p:sldId id="514" r:id="rId13"/>
    <p:sldId id="515" r:id="rId14"/>
    <p:sldId id="490" r:id="rId15"/>
    <p:sldId id="290"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F88E7-9CE7-47A0-84E7-2EC0691EC086}">
          <p14:sldIdLst>
            <p14:sldId id="257"/>
            <p14:sldId id="292"/>
            <p14:sldId id="503"/>
            <p14:sldId id="519"/>
            <p14:sldId id="520"/>
            <p14:sldId id="507"/>
            <p14:sldId id="509"/>
            <p14:sldId id="510"/>
            <p14:sldId id="511"/>
            <p14:sldId id="512"/>
            <p14:sldId id="513"/>
            <p14:sldId id="514"/>
            <p14:sldId id="515"/>
            <p14:sldId id="490"/>
            <p14:sldId id="290"/>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00"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08A4F-85FE-4A04-A6B9-74432296E511}"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90C4F-B312-43B0-B47A-27B380DDFC43}" type="slidenum">
              <a:rPr lang="en-US" smtClean="0"/>
              <a:t>‹#›</a:t>
            </a:fld>
            <a:endParaRPr lang="en-US"/>
          </a:p>
        </p:txBody>
      </p:sp>
    </p:spTree>
    <p:extLst>
      <p:ext uri="{BB962C8B-B14F-4D97-AF65-F5344CB8AC3E}">
        <p14:creationId xmlns:p14="http://schemas.microsoft.com/office/powerpoint/2010/main" val="420186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B08E3-1218-4ED3-BCD3-F7BB772076A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076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5786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0315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911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B08E3-1218-4ED3-BCD3-F7BB772076A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1015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B08E3-1218-4ED3-BCD3-F7BB772076A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13168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B08E3-1218-4ED3-BCD3-F7BB772076A9}"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6733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B08E3-1218-4ED3-BCD3-F7BB772076A9}"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74488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08E3-1218-4ED3-BCD3-F7BB772076A9}"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346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62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26292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08E3-1218-4ED3-BCD3-F7BB772076A9}"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F513-C9DD-47E7-A193-E495819E63F9}" type="slidenum">
              <a:rPr lang="en-US" smtClean="0"/>
              <a:t>‹#›</a:t>
            </a:fld>
            <a:endParaRPr lang="en-US"/>
          </a:p>
        </p:txBody>
      </p:sp>
    </p:spTree>
    <p:extLst>
      <p:ext uri="{BB962C8B-B14F-4D97-AF65-F5344CB8AC3E}">
        <p14:creationId xmlns:p14="http://schemas.microsoft.com/office/powerpoint/2010/main" val="33957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Stephen.Wright@dpi.nc.gov"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Continue But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8" name="PPT Image">
            <a:extLst>
              <a:ext uri="{FF2B5EF4-FFF2-40B4-BE49-F238E27FC236}">
                <a16:creationId xmlns:a16="http://schemas.microsoft.com/office/drawing/2014/main" id="{826E5077-79E2-42E9-95F1-7F48A2138FB5}"/>
              </a:ext>
            </a:extLst>
          </p:cNvPr>
          <p:cNvPicPr>
            <a:picLocks noChangeAspect="1"/>
          </p:cNvPicPr>
          <p:nvPr/>
        </p:nvPicPr>
        <p:blipFill>
          <a:blip r:embed="rId4"/>
          <a:stretch>
            <a:fillRect/>
          </a:stretch>
        </p:blipFill>
        <p:spPr>
          <a:xfrm>
            <a:off x="914400" y="5029200"/>
            <a:ext cx="7315200" cy="914400"/>
          </a:xfrm>
          <a:prstGeom prst="rect">
            <a:avLst/>
          </a:prstGeom>
        </p:spPr>
      </p:pic>
      <p:sp>
        <p:nvSpPr>
          <p:cNvPr id="6" name="Txt - Two Methods">
            <a:extLst>
              <a:ext uri="{FF2B5EF4-FFF2-40B4-BE49-F238E27FC236}">
                <a16:creationId xmlns:a16="http://schemas.microsoft.com/office/drawing/2014/main" id="{763E777F-F57D-4A14-8D75-9F40D53A7100}"/>
              </a:ext>
            </a:extLst>
          </p:cNvPr>
          <p:cNvSpPr txBox="1"/>
          <p:nvPr/>
        </p:nvSpPr>
        <p:spPr>
          <a:xfrm>
            <a:off x="914400" y="457200"/>
            <a:ext cx="7315200" cy="3657600"/>
          </a:xfrm>
          <a:prstGeom prst="rect">
            <a:avLst/>
          </a:prstGeom>
          <a:noFill/>
        </p:spPr>
        <p:txBody>
          <a:bodyPr wrap="square" rtlCol="0" anchor="t">
            <a:noAutofit/>
          </a:bodyPr>
          <a:lstStyle/>
          <a:p>
            <a:pPr>
              <a:lnSpc>
                <a:spcPct val="150000"/>
              </a:lnSpc>
              <a:tabLst>
                <a:tab pos="914400" algn="l"/>
                <a:tab pos="1774825" algn="l"/>
              </a:tabLst>
            </a:pPr>
            <a:r>
              <a:rPr lang="en-US" sz="2400" dirty="0">
                <a:solidFill>
                  <a:srgbClr val="FFFF99"/>
                </a:solidFill>
                <a:latin typeface="Lucida Calligraphy" panose="03010101010101010101" pitchFamily="66" charset="0"/>
              </a:rPr>
              <a:t>Two methods to observe tutorial</a:t>
            </a:r>
            <a:endParaRPr lang="en-US" sz="1400" dirty="0">
              <a:solidFill>
                <a:srgbClr val="FFFF99"/>
              </a:solidFill>
              <a:latin typeface="Lucida Calligraphy" panose="03010101010101010101" pitchFamily="66" charset="0"/>
            </a:endParaRP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Standard Method</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This method allows presentation to be resized  to user preference.</a:t>
            </a:r>
          </a:p>
          <a:p>
            <a:pPr lvl="2">
              <a:lnSpc>
                <a:spcPct val="150000"/>
              </a:lnSpc>
              <a:tabLst>
                <a:tab pos="914400" algn="l"/>
                <a:tab pos="1774825" algn="l"/>
              </a:tabLst>
            </a:pPr>
            <a:endParaRPr lang="en-US" sz="8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Slide Show Method </a:t>
            </a:r>
            <a:r>
              <a:rPr lang="en-US" sz="800" dirty="0">
                <a:solidFill>
                  <a:schemeClr val="bg1"/>
                </a:solidFill>
                <a:latin typeface="Lucida Calligraphy" panose="03010101010101010101" pitchFamily="66" charset="0"/>
              </a:rPr>
              <a:t>(Example below)</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Presentation fills entire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on Slide Show tab at top of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icon &lt;From Beginning&gt;</a:t>
            </a:r>
          </a:p>
          <a:p>
            <a:pPr marL="1257300" lvl="2" indent="-342900">
              <a:lnSpc>
                <a:spcPct val="150000"/>
              </a:lnSpc>
              <a:buFont typeface="Arial" panose="020B0604020202020204" pitchFamily="34" charset="0"/>
              <a:buChar char="•"/>
              <a:tabLst>
                <a:tab pos="914400" algn="l"/>
                <a:tab pos="1774825" algn="l"/>
              </a:tabLst>
            </a:pPr>
            <a:endParaRPr lang="en-US" sz="1400" dirty="0">
              <a:solidFill>
                <a:schemeClr val="bg1"/>
              </a:solidFill>
              <a:latin typeface="Lucida Calligraphy" panose="03010101010101010101" pitchFamily="66" charset="0"/>
            </a:endParaRPr>
          </a:p>
          <a:p>
            <a:pPr marL="914400" lvl="1" indent="-914400">
              <a:lnSpc>
                <a:spcPct val="150000"/>
              </a:lnSpc>
              <a:tabLst>
                <a:tab pos="914400" algn="l"/>
              </a:tabLst>
            </a:pPr>
            <a:r>
              <a:rPr lang="en-US" sz="1400" b="1" dirty="0">
                <a:solidFill>
                  <a:srgbClr val="FFFF99"/>
                </a:solidFill>
                <a:latin typeface="Lucida Calligraphy" panose="03010101010101010101" pitchFamily="66" charset="0"/>
              </a:rPr>
              <a:t>Note: </a:t>
            </a:r>
            <a:r>
              <a:rPr lang="en-US" sz="1400" b="1" dirty="0">
                <a:solidFill>
                  <a:srgbClr val="FFFF00"/>
                </a:solidFill>
                <a:latin typeface="Lucida Calligraphy" panose="03010101010101010101" pitchFamily="66" charset="0"/>
              </a:rPr>
              <a:t>	</a:t>
            </a:r>
            <a:r>
              <a:rPr lang="en-US" sz="1400" dirty="0">
                <a:solidFill>
                  <a:schemeClr val="bg1"/>
                </a:solidFill>
                <a:latin typeface="Lucida Calligraphy" panose="03010101010101010101" pitchFamily="66" charset="0"/>
              </a:rPr>
              <a:t>Either method; to advance click the progression arrow in the bottom right corner of each slide or press the down-arrow key.</a:t>
            </a: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342900" indent="-342900" algn="ctr">
              <a:lnSpc>
                <a:spcPct val="150000"/>
              </a:lnSpc>
              <a:buFont typeface="+mj-lt"/>
              <a:buAutoNum type="arabicPeriod"/>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914334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3935" y="255037"/>
            <a:ext cx="8686800" cy="2743200"/>
          </a:xfrm>
          <a:prstGeom prst="rect">
            <a:avLst/>
          </a:prstGeom>
          <a:noFill/>
        </p:spPr>
        <p:txBody>
          <a:bodyPr wrap="square"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ZFUEL</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99"/>
                </a:solidFill>
                <a:effectLst/>
                <a:uLnTx/>
                <a:uFillTx/>
                <a:latin typeface="Times New Roman" panose="02020603050405020304" pitchFamily="18" charset="0"/>
                <a:cs typeface="Times New Roman" panose="02020603050405020304" pitchFamily="18" charset="0"/>
              </a:rPr>
              <a:t>Making Corrections</a:t>
            </a:r>
          </a:p>
        </p:txBody>
      </p:sp>
    </p:spTree>
    <p:extLst>
      <p:ext uri="{BB962C8B-B14F-4D97-AF65-F5344CB8AC3E}">
        <p14:creationId xmlns:p14="http://schemas.microsoft.com/office/powerpoint/2010/main" val="33180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&lt;</a:t>
            </a:r>
            <a:r>
              <a:rPr kumimoji="0" lang="en-US" sz="1400" b="0" i="1"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Click</a:t>
            </a: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&gt; anywhere on the line of a failed record.</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2282930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Automated Fuel Application</a:t>
            </a:r>
            <a:endParaRPr lang="en-US" sz="800" i="1" dirty="0">
              <a:solidFill>
                <a:srgbClr val="FFFF99"/>
              </a:solidFill>
              <a:latin typeface="Times New Roman" panose="02020603050405020304" pitchFamily="18" charset="0"/>
              <a:cs typeface="Times New Roman" panose="02020603050405020304" pitchFamily="18" charset="0"/>
            </a:endParaRPr>
          </a:p>
          <a:p>
            <a:pPr marL="233363"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Fuel Interface – Detail Screen Layout</a:t>
            </a:r>
            <a:endParaRPr lang="en-US" sz="800" dirty="0">
              <a:solidFill>
                <a:srgbClr val="FFFF99"/>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233363" lvl="1"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Review the error message at the top of the screen.</a:t>
            </a:r>
            <a:endParaRPr lang="en-US" sz="8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lvl="1" indent="-457200">
              <a:lnSpc>
                <a:spcPct val="150000"/>
              </a:lnSpc>
              <a:tabLst>
                <a:tab pos="2743200" algn="l"/>
              </a:tabLst>
            </a:pPr>
            <a:r>
              <a:rPr lang="en-US" sz="1400" dirty="0">
                <a:solidFill>
                  <a:srgbClr val="FFFF99"/>
                </a:solidFill>
                <a:latin typeface="Times New Roman" panose="02020603050405020304" pitchFamily="18" charset="0"/>
                <a:cs typeface="Times New Roman" panose="02020603050405020304" pitchFamily="18" charset="0"/>
              </a:rPr>
              <a:t>Tip:</a:t>
            </a:r>
            <a:r>
              <a:rPr lang="en-US" sz="1400" dirty="0">
                <a:solidFill>
                  <a:srgbClr val="FFFF00"/>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If the error cannot be corrected from within the Fuel Application, click the back button             to return to the list of records.</a:t>
            </a:r>
          </a:p>
          <a:p>
            <a:pPr lvl="1" indent="-457200">
              <a:lnSpc>
                <a:spcPct val="150000"/>
              </a:lnSpc>
              <a:tabLst>
                <a:tab pos="2743200" algn="l"/>
              </a:tabLst>
            </a:pPr>
            <a:endParaRPr lang="en-US" sz="1400" dirty="0">
              <a:solidFill>
                <a:schemeClr val="bg1"/>
              </a:solidFill>
              <a:latin typeface="Times New Roman" panose="02020603050405020304" pitchFamily="18" charset="0"/>
              <a:cs typeface="Times New Roman" panose="02020603050405020304" pitchFamily="18" charset="0"/>
            </a:endParaRPr>
          </a:p>
          <a:p>
            <a:pPr marL="233363" lvl="1" indent="-233363">
              <a:lnSpc>
                <a:spcPct val="150000"/>
              </a:lnSpc>
              <a:buFont typeface="Wingdings" panose="05000000000000000000" pitchFamily="2" charset="2"/>
              <a:buChar char="q"/>
              <a:tabLst>
                <a:tab pos="14843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Edit button </a:t>
            </a:r>
          </a:p>
          <a:p>
            <a:pPr lvl="1">
              <a:lnSpc>
                <a:spcPct val="150000"/>
              </a:lnSpc>
              <a:tabLst>
                <a:tab pos="1600200" algn="l"/>
              </a:tabLst>
            </a:pPr>
            <a:endParaRPr lang="en-US" sz="1400" dirty="0">
              <a:solidFill>
                <a:schemeClr val="bg1"/>
              </a:solidFill>
              <a:latin typeface="Times New Roman" panose="02020603050405020304" pitchFamily="18" charset="0"/>
              <a:cs typeface="Times New Roman" panose="02020603050405020304" pitchFamily="18" charset="0"/>
            </a:endParaRPr>
          </a:p>
          <a:p>
            <a:pPr lvl="1" indent="-457200">
              <a:lnSpc>
                <a:spcPct val="150000"/>
              </a:lnSpc>
              <a:tabLst>
                <a:tab pos="1600200" algn="l"/>
              </a:tabLst>
            </a:pPr>
            <a:r>
              <a:rPr lang="en-US" sz="1400" dirty="0">
                <a:solidFill>
                  <a:srgbClr val="FFFF99"/>
                </a:solidFill>
                <a:latin typeface="Times New Roman" panose="02020603050405020304" pitchFamily="18" charset="0"/>
                <a:cs typeface="Times New Roman" panose="02020603050405020304" pitchFamily="18" charset="0"/>
              </a:rPr>
              <a:t>Tip:</a:t>
            </a:r>
            <a:r>
              <a:rPr lang="en-US" sz="1400" dirty="0">
                <a:solidFill>
                  <a:schemeClr val="bg1"/>
                </a:solidFill>
                <a:latin typeface="Times New Roman" panose="02020603050405020304" pitchFamily="18" charset="0"/>
                <a:cs typeface="Times New Roman" panose="02020603050405020304" pitchFamily="18" charset="0"/>
              </a:rPr>
              <a:t>	The editable fields will highlight.</a:t>
            </a: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lvl="2">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lvl="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pic>
        <p:nvPicPr>
          <p:cNvPr id="9" name="Picture 8">
            <a:extLst>
              <a:ext uri="{FF2B5EF4-FFF2-40B4-BE49-F238E27FC236}">
                <a16:creationId xmlns:a16="http://schemas.microsoft.com/office/drawing/2014/main" id="{75B601CB-9E2A-49AB-AD1B-08BC2408DCD8}"/>
              </a:ext>
            </a:extLst>
          </p:cNvPr>
          <p:cNvPicPr/>
          <p:nvPr/>
        </p:nvPicPr>
        <p:blipFill>
          <a:blip r:embed="rId5"/>
          <a:stretch>
            <a:fillRect/>
          </a:stretch>
        </p:blipFill>
        <p:spPr>
          <a:xfrm>
            <a:off x="2362200" y="2971800"/>
            <a:ext cx="366395" cy="164465"/>
          </a:xfrm>
          <a:prstGeom prst="rect">
            <a:avLst/>
          </a:prstGeom>
        </p:spPr>
      </p:pic>
      <p:pic>
        <p:nvPicPr>
          <p:cNvPr id="10" name="Picture 9">
            <a:extLst>
              <a:ext uri="{FF2B5EF4-FFF2-40B4-BE49-F238E27FC236}">
                <a16:creationId xmlns:a16="http://schemas.microsoft.com/office/drawing/2014/main" id="{C2A050AE-248C-4119-95C8-E1BA2D11B60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19106" y="3941004"/>
            <a:ext cx="276225" cy="164465"/>
          </a:xfrm>
          <a:prstGeom prst="rect">
            <a:avLst/>
          </a:prstGeom>
          <a:noFill/>
        </p:spPr>
      </p:pic>
    </p:spTree>
    <p:extLst>
      <p:ext uri="{BB962C8B-B14F-4D97-AF65-F5344CB8AC3E}">
        <p14:creationId xmlns:p14="http://schemas.microsoft.com/office/powerpoint/2010/main" val="428186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Automated Fuel Application</a:t>
            </a:r>
            <a:endParaRPr lang="en-US" sz="800" i="1" dirty="0">
              <a:solidFill>
                <a:srgbClr val="FFFF99"/>
              </a:solidFill>
              <a:latin typeface="Times New Roman" panose="02020603050405020304" pitchFamily="18" charset="0"/>
              <a:cs typeface="Times New Roman" panose="02020603050405020304" pitchFamily="18" charset="0"/>
            </a:endParaRPr>
          </a:p>
          <a:p>
            <a:pPr marL="233363"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Fuel Interface – Detail Screen Layout</a:t>
            </a:r>
            <a:endParaRPr lang="en-US" sz="800" dirty="0">
              <a:solidFill>
                <a:srgbClr val="FFFF99"/>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233363" lvl="1"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Input corrected data in the appropriate field(s) to correct the error.</a:t>
            </a:r>
          </a:p>
          <a:p>
            <a:pPr marL="233363" lvl="1" indent="-233363">
              <a:lnSpc>
                <a:spcPct val="150000"/>
              </a:lnSpc>
              <a:buFont typeface="Wingdings" panose="05000000000000000000" pitchFamily="2" charset="2"/>
              <a:buChar char="q"/>
              <a:tabLst>
                <a:tab pos="1771650"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Save &amp; Validate button </a:t>
            </a:r>
          </a:p>
          <a:p>
            <a:pPr marL="233363" lvl="1" indent="-233363">
              <a:lnSpc>
                <a:spcPct val="150000"/>
              </a:lnSpc>
              <a:buFont typeface="Wingdings" panose="05000000000000000000" pitchFamily="2" charset="2"/>
              <a:buChar char="q"/>
              <a:tabLst>
                <a:tab pos="1771650"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Back button         .  </a:t>
            </a:r>
            <a:br>
              <a:rPr lang="en-US" sz="800" dirty="0">
                <a:solidFill>
                  <a:schemeClr val="bg1"/>
                </a:solidFill>
                <a:latin typeface="Times New Roman" panose="02020603050405020304" pitchFamily="18" charset="0"/>
                <a:cs typeface="Times New Roman" panose="02020603050405020304" pitchFamily="18" charset="0"/>
              </a:rPr>
            </a:br>
            <a:br>
              <a:rPr lang="en-US" sz="8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The status value updates to “02.”</a:t>
            </a:r>
            <a:endParaRPr lang="en-US" sz="800" dirty="0">
              <a:solidFill>
                <a:schemeClr val="bg1"/>
              </a:solidFill>
              <a:latin typeface="Times New Roman" panose="02020603050405020304" pitchFamily="18" charset="0"/>
              <a:cs typeface="Times New Roman" panose="02020603050405020304" pitchFamily="18" charset="0"/>
            </a:endParaRPr>
          </a:p>
          <a:p>
            <a:pPr marL="233363" lvl="1" indent="-233363">
              <a:lnSpc>
                <a:spcPct val="150000"/>
              </a:lnSpc>
              <a:buFont typeface="Wingdings" panose="05000000000000000000" pitchFamily="2" charset="2"/>
              <a:buChar char="q"/>
              <a:tabLst>
                <a:tab pos="1771650" algn="l"/>
              </a:tabLst>
            </a:pPr>
            <a:endParaRPr lang="en-US" sz="800" dirty="0">
              <a:solidFill>
                <a:schemeClr val="bg1"/>
              </a:solidFill>
              <a:latin typeface="Times New Roman" panose="02020603050405020304" pitchFamily="18" charset="0"/>
              <a:cs typeface="Times New Roman" panose="02020603050405020304" pitchFamily="18" charset="0"/>
            </a:endParaRPr>
          </a:p>
          <a:p>
            <a:pPr marL="233363" lvl="1" indent="-233363">
              <a:lnSpc>
                <a:spcPct val="150000"/>
              </a:lnSpc>
              <a:buFont typeface="Wingdings" panose="05000000000000000000" pitchFamily="2" charset="2"/>
              <a:buChar char="q"/>
              <a:tabLst>
                <a:tab pos="1771650" algn="l"/>
              </a:tabLst>
            </a:pPr>
            <a:r>
              <a:rPr lang="en-US" sz="1400" dirty="0">
                <a:solidFill>
                  <a:schemeClr val="bg1"/>
                </a:solidFill>
                <a:latin typeface="Times New Roman" panose="02020603050405020304" pitchFamily="18" charset="0"/>
                <a:cs typeface="Times New Roman" panose="02020603050405020304" pitchFamily="18" charset="0"/>
              </a:rPr>
              <a:t>Repeat steps above as necessary</a:t>
            </a:r>
          </a:p>
          <a:p>
            <a:pPr marL="233363" lvl="1" indent="-233363">
              <a:lnSpc>
                <a:spcPct val="150000"/>
              </a:lnSpc>
              <a:buFont typeface="Wingdings" panose="05000000000000000000" pitchFamily="2" charset="2"/>
              <a:buChar char="q"/>
              <a:tabLst>
                <a:tab pos="1771650"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Exit icon </a:t>
            </a:r>
          </a:p>
          <a:p>
            <a:pPr lvl="1">
              <a:lnSpc>
                <a:spcPct val="150000"/>
              </a:lnSpc>
              <a:tabLst>
                <a:tab pos="1771650" algn="l"/>
              </a:tabLst>
            </a:pPr>
            <a:endParaRPr lang="en-US" sz="1400" dirty="0">
              <a:solidFill>
                <a:schemeClr val="bg1"/>
              </a:solidFill>
              <a:latin typeface="Times New Roman" panose="02020603050405020304" pitchFamily="18" charset="0"/>
              <a:cs typeface="Times New Roman" panose="02020603050405020304" pitchFamily="18" charset="0"/>
            </a:endParaRPr>
          </a:p>
          <a:p>
            <a:pPr lvl="1" indent="-457200">
              <a:lnSpc>
                <a:spcPct val="150000"/>
              </a:lnSpc>
              <a:tabLst>
                <a:tab pos="1771650" algn="l"/>
              </a:tabLst>
            </a:pPr>
            <a:r>
              <a:rPr lang="en-US" sz="1400" dirty="0">
                <a:solidFill>
                  <a:srgbClr val="FFFF99"/>
                </a:solidFill>
                <a:latin typeface="Times New Roman" panose="02020603050405020304" pitchFamily="18" charset="0"/>
                <a:cs typeface="Times New Roman" panose="02020603050405020304" pitchFamily="18" charset="0"/>
              </a:rPr>
              <a:t>Tip:</a:t>
            </a:r>
            <a:r>
              <a:rPr lang="en-US" sz="1400" dirty="0">
                <a:solidFill>
                  <a:schemeClr val="bg1"/>
                </a:solidFill>
                <a:latin typeface="Times New Roman" panose="02020603050405020304" pitchFamily="18" charset="0"/>
                <a:cs typeface="Times New Roman" panose="02020603050405020304" pitchFamily="18" charset="0"/>
              </a:rPr>
              <a:t>	If  the issue is corrected the message “Record Updated Successfully” will be displayed.</a:t>
            </a:r>
          </a:p>
          <a:p>
            <a:pPr lvl="1">
              <a:lnSpc>
                <a:spcPct val="150000"/>
              </a:lnSpc>
              <a:tabLst>
                <a:tab pos="1771650" algn="l"/>
              </a:tabLst>
            </a:pPr>
            <a:endParaRPr lang="en-US" sz="14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lvl="2">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lvl="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pic>
        <p:nvPicPr>
          <p:cNvPr id="11" name="Picture 10">
            <a:extLst>
              <a:ext uri="{FF2B5EF4-FFF2-40B4-BE49-F238E27FC236}">
                <a16:creationId xmlns:a16="http://schemas.microsoft.com/office/drawing/2014/main" id="{589D84E8-C4FC-40E6-8A07-0853E9FF3CAC}"/>
              </a:ext>
            </a:extLst>
          </p:cNvPr>
          <p:cNvPicPr/>
          <p:nvPr/>
        </p:nvPicPr>
        <p:blipFill>
          <a:blip r:embed="rId5"/>
          <a:stretch>
            <a:fillRect/>
          </a:stretch>
        </p:blipFill>
        <p:spPr>
          <a:xfrm>
            <a:off x="2856878" y="2133600"/>
            <a:ext cx="755015" cy="164465"/>
          </a:xfrm>
          <a:prstGeom prst="rect">
            <a:avLst/>
          </a:prstGeom>
        </p:spPr>
      </p:pic>
      <p:pic>
        <p:nvPicPr>
          <p:cNvPr id="12" name="Picture 11">
            <a:extLst>
              <a:ext uri="{FF2B5EF4-FFF2-40B4-BE49-F238E27FC236}">
                <a16:creationId xmlns:a16="http://schemas.microsoft.com/office/drawing/2014/main" id="{B59C6FCA-F170-4B24-BD26-BA66E378C0E1}"/>
              </a:ext>
            </a:extLst>
          </p:cNvPr>
          <p:cNvPicPr/>
          <p:nvPr/>
        </p:nvPicPr>
        <p:blipFill>
          <a:blip r:embed="rId6"/>
          <a:stretch>
            <a:fillRect/>
          </a:stretch>
        </p:blipFill>
        <p:spPr>
          <a:xfrm>
            <a:off x="2057400" y="2438400"/>
            <a:ext cx="366395" cy="164465"/>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D6898A6F-BA43-41BB-82AC-5406D8657C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4505" y="3810174"/>
            <a:ext cx="142895" cy="142895"/>
          </a:xfrm>
          <a:prstGeom prst="ellipse">
            <a:avLst/>
          </a:prstGeom>
        </p:spPr>
      </p:pic>
    </p:spTree>
    <p:extLst>
      <p:ext uri="{BB962C8B-B14F-4D97-AF65-F5344CB8AC3E}">
        <p14:creationId xmlns:p14="http://schemas.microsoft.com/office/powerpoint/2010/main" val="65488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10" name="Picture 9">
            <a:extLst>
              <a:ext uri="{FF2B5EF4-FFF2-40B4-BE49-F238E27FC236}">
                <a16:creationId xmlns:a16="http://schemas.microsoft.com/office/drawing/2014/main" id="{80F1B5FB-C209-41FE-836F-6A0F3FFFF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0610"/>
            <a:ext cx="2830286" cy="4116779"/>
          </a:xfrm>
          <a:prstGeom prst="rect">
            <a:avLst/>
          </a:prstGeom>
        </p:spPr>
      </p:pic>
      <p:sp>
        <p:nvSpPr>
          <p:cNvPr id="11" name="TextBox 10">
            <a:extLst>
              <a:ext uri="{FF2B5EF4-FFF2-40B4-BE49-F238E27FC236}">
                <a16:creationId xmlns:a16="http://schemas.microsoft.com/office/drawing/2014/main" id="{9AF74560-640D-44B7-8195-805669450BF6}"/>
              </a:ext>
            </a:extLst>
          </p:cNvPr>
          <p:cNvSpPr txBox="1"/>
          <p:nvPr/>
        </p:nvSpPr>
        <p:spPr>
          <a:xfrm>
            <a:off x="2286000" y="228600"/>
            <a:ext cx="2159566" cy="646331"/>
          </a:xfrm>
          <a:prstGeom prst="rect">
            <a:avLst/>
          </a:prstGeom>
          <a:noFill/>
        </p:spPr>
        <p:txBody>
          <a:bodyPr wrap="none" rtlCol="0">
            <a:spAutoFit/>
          </a:bodyPr>
          <a:lstStyle/>
          <a:p>
            <a:r>
              <a:rPr lang="en-US" sz="3600" dirty="0">
                <a:solidFill>
                  <a:schemeClr val="bg1"/>
                </a:solidFill>
                <a:latin typeface="Times New Roman" panose="02020603050405020304" pitchFamily="18" charset="0"/>
                <a:cs typeface="Times New Roman" panose="02020603050405020304" pitchFamily="18" charset="0"/>
              </a:rPr>
              <a:t>Important!</a:t>
            </a:r>
          </a:p>
        </p:txBody>
      </p:sp>
      <p:sp>
        <p:nvSpPr>
          <p:cNvPr id="12" name="TextBox 11">
            <a:extLst>
              <a:ext uri="{FF2B5EF4-FFF2-40B4-BE49-F238E27FC236}">
                <a16:creationId xmlns:a16="http://schemas.microsoft.com/office/drawing/2014/main" id="{CB3C751C-FFF7-419D-888D-BB3264EB95C3}"/>
              </a:ext>
            </a:extLst>
          </p:cNvPr>
          <p:cNvSpPr txBox="1"/>
          <p:nvPr/>
        </p:nvSpPr>
        <p:spPr>
          <a:xfrm>
            <a:off x="2286000" y="914400"/>
            <a:ext cx="6400800" cy="2951064"/>
          </a:xfrm>
          <a:prstGeom prst="rect">
            <a:avLst/>
          </a:prstGeom>
          <a:noFill/>
        </p:spPr>
        <p:txBody>
          <a:bodyPr wrap="square" rtlCol="0">
            <a:spAutoFit/>
          </a:bodyPr>
          <a:lstStyle/>
          <a:p>
            <a:pPr>
              <a:lnSpc>
                <a:spcPct val="150000"/>
              </a:lnSpc>
            </a:pPr>
            <a:r>
              <a:rPr lang="en-US" dirty="0">
                <a:solidFill>
                  <a:srgbClr val="FFFF99"/>
                </a:solidFill>
                <a:latin typeface="Times New Roman" panose="02020603050405020304" pitchFamily="18" charset="0"/>
                <a:cs typeface="Times New Roman" panose="02020603050405020304" pitchFamily="18" charset="0"/>
              </a:rPr>
              <a:t>All</a:t>
            </a:r>
            <a:r>
              <a:rPr lang="en-US" dirty="0">
                <a:solidFill>
                  <a:schemeClr val="bg1"/>
                </a:solidFill>
                <a:latin typeface="Times New Roman" panose="02020603050405020304" pitchFamily="18" charset="0"/>
                <a:cs typeface="Times New Roman" panose="02020603050405020304" pitchFamily="18" charset="0"/>
              </a:rPr>
              <a:t> unposted transactions for a vehicle must make sense before any of them validates, this may mean that you view all the transactions for that vehicle for a period, revise one or more odometer entries for the problem vehicle, and then click back through all admissions with errors to validate them.  This is especially true if you have lots of outstanding entries for the same vehicle.  They must ALL make sense.</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73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03120"/>
            <a:ext cx="3657600" cy="310896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Questions</a:t>
            </a:r>
          </a:p>
        </p:txBody>
      </p:sp>
      <p:pic>
        <p:nvPicPr>
          <p:cNvPr id="4"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0BF2EAAD-2B2C-4F78-BF11-6720F9E1EA5D}"/>
              </a:ext>
            </a:extLst>
          </p:cNvPr>
          <p:cNvSpPr txBox="1"/>
          <p:nvPr/>
        </p:nvSpPr>
        <p:spPr>
          <a:xfrm>
            <a:off x="2286000" y="1645920"/>
            <a:ext cx="4493538" cy="369332"/>
          </a:xfrm>
          <a:prstGeom prst="rect">
            <a:avLst/>
          </a:prstGeom>
          <a:noFill/>
        </p:spPr>
        <p:txBody>
          <a:bodyPr wrap="none" rtlCol="0">
            <a:spAutoFit/>
          </a:bodyPr>
          <a:lstStyle/>
          <a:p>
            <a:pPr>
              <a:tabLst>
                <a:tab pos="914400" algn="l"/>
                <a:tab pos="1774825" algn="l"/>
              </a:tabLst>
            </a:pPr>
            <a:r>
              <a:rPr lang="en-US" b="1" dirty="0">
                <a:solidFill>
                  <a:schemeClr val="bg1"/>
                </a:solidFill>
                <a:latin typeface="Lucida Calligraphy" panose="03010101010101010101" pitchFamily="66" charset="0"/>
              </a:rPr>
              <a:t>Email:  </a:t>
            </a:r>
            <a:r>
              <a:rPr lang="en-US" dirty="0">
                <a:solidFill>
                  <a:srgbClr val="0070C0"/>
                </a:solidFill>
                <a:latin typeface="Lucida Calligraphy" panose="03010101010101010101" pitchFamily="66" charset="0"/>
                <a:hlinkClick r:id="rId5"/>
              </a:rPr>
              <a:t>Stephen.Wright@dpi.nc.gov</a:t>
            </a:r>
            <a:endParaRPr lang="en-US"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40361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28800"/>
            <a:ext cx="3657600" cy="365760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Thank You!</a:t>
            </a:r>
          </a:p>
        </p:txBody>
      </p:sp>
      <p:sp>
        <p:nvSpPr>
          <p:cNvPr id="7" name="TextBox CS Wright"/>
          <p:cNvSpPr txBox="1"/>
          <p:nvPr/>
        </p:nvSpPr>
        <p:spPr>
          <a:xfrm>
            <a:off x="5257800" y="4343400"/>
            <a:ext cx="2650084" cy="523220"/>
          </a:xfrm>
          <a:prstGeom prst="rect">
            <a:avLst/>
          </a:prstGeom>
          <a:noFill/>
        </p:spPr>
        <p:txBody>
          <a:bodyPr wrap="none" rtlCol="0">
            <a:spAutoFit/>
          </a:bodyPr>
          <a:lstStyle/>
          <a:p>
            <a:r>
              <a:rPr lang="en-US" sz="1400" b="1" dirty="0">
                <a:solidFill>
                  <a:schemeClr val="bg1"/>
                </a:solidFill>
                <a:latin typeface="Lucida Calligraphy" panose="03010101010101010101" pitchFamily="66" charset="0"/>
              </a:rPr>
              <a:t>Stephen Wright</a:t>
            </a:r>
          </a:p>
          <a:p>
            <a:r>
              <a:rPr lang="en-US" sz="1400" b="1" dirty="0">
                <a:solidFill>
                  <a:schemeClr val="bg1"/>
                </a:solidFill>
                <a:latin typeface="Lucida Calligraphy" panose="03010101010101010101" pitchFamily="66" charset="0"/>
              </a:rPr>
              <a:t>DPI Technical Consultant</a:t>
            </a:r>
          </a:p>
        </p:txBody>
      </p:sp>
    </p:spTree>
    <p:extLst>
      <p:ext uri="{BB962C8B-B14F-4D97-AF65-F5344CB8AC3E}">
        <p14:creationId xmlns:p14="http://schemas.microsoft.com/office/powerpoint/2010/main" val="140554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CS Wright"/>
          <p:cNvSpPr txBox="1"/>
          <p:nvPr/>
        </p:nvSpPr>
        <p:spPr>
          <a:xfrm>
            <a:off x="457200" y="6172200"/>
            <a:ext cx="3451586" cy="461665"/>
          </a:xfrm>
          <a:prstGeom prst="rect">
            <a:avLst/>
          </a:prstGeom>
          <a:noFill/>
        </p:spPr>
        <p:txBody>
          <a:bodyPr wrap="none" rtlCol="0">
            <a:spAutoFit/>
          </a:bodyPr>
          <a:lstStyle/>
          <a:p>
            <a:pPr>
              <a:tabLst>
                <a:tab pos="1146175" algn="l"/>
              </a:tabLst>
            </a:pPr>
            <a:r>
              <a:rPr lang="en-US" sz="1200" dirty="0">
                <a:solidFill>
                  <a:schemeClr val="bg1">
                    <a:lumMod val="95000"/>
                  </a:schemeClr>
                </a:solidFill>
                <a:latin typeface="Lucida Calligraphy" panose="03010101010101010101" pitchFamily="66" charset="0"/>
              </a:rPr>
              <a:t>Instructor:	Stephen Wright</a:t>
            </a:r>
            <a:br>
              <a:rPr lang="en-US" sz="1200" dirty="0">
                <a:solidFill>
                  <a:schemeClr val="bg1">
                    <a:lumMod val="95000"/>
                  </a:schemeClr>
                </a:solidFill>
                <a:latin typeface="Lucida Calligraphy" panose="03010101010101010101" pitchFamily="66" charset="0"/>
              </a:rPr>
            </a:br>
            <a:r>
              <a:rPr lang="en-US" sz="1200" dirty="0">
                <a:solidFill>
                  <a:schemeClr val="bg1">
                    <a:lumMod val="95000"/>
                  </a:schemeClr>
                </a:solidFill>
                <a:latin typeface="Lucida Calligraphy" panose="03010101010101010101" pitchFamily="66" charset="0"/>
              </a:rPr>
              <a:t>	DPI Technical Consultant</a:t>
            </a:r>
          </a:p>
        </p:txBody>
      </p:sp>
      <p:pic>
        <p:nvPicPr>
          <p:cNvPr id="4" name="Picture Wright &amp;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00400"/>
            <a:ext cx="2743200" cy="3200400"/>
          </a:xfrm>
          <a:prstGeom prst="rect">
            <a:avLst/>
          </a:prstGeom>
        </p:spPr>
      </p:pic>
      <p:sp>
        <p:nvSpPr>
          <p:cNvPr id="5" name="Main Title"/>
          <p:cNvSpPr txBox="1"/>
          <p:nvPr/>
        </p:nvSpPr>
        <p:spPr>
          <a:xfrm>
            <a:off x="3190292" y="914400"/>
            <a:ext cx="5506637" cy="4339650"/>
          </a:xfrm>
          <a:prstGeom prst="rect">
            <a:avLst/>
          </a:prstGeom>
          <a:noFill/>
        </p:spPr>
        <p:txBody>
          <a:bodyPr wrap="none" rtlCol="0">
            <a:spAutoFit/>
          </a:bodyPr>
          <a:lstStyle/>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Welcome to </a:t>
            </a:r>
          </a:p>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BSIP 101</a:t>
            </a:r>
          </a:p>
          <a:p>
            <a:pPr algn="ctr"/>
            <a:r>
              <a:rPr lang="en-US" sz="3600" dirty="0">
                <a:solidFill>
                  <a:schemeClr val="bg1">
                    <a:lumMod val="95000"/>
                  </a:schemeClr>
                </a:solidFill>
                <a:latin typeface="Times New Roman" panose="02020603050405020304" pitchFamily="18" charset="0"/>
                <a:cs typeface="Times New Roman" panose="02020603050405020304" pitchFamily="18" charset="0"/>
              </a:rPr>
              <a:t>Transaction Procedures</a:t>
            </a:r>
          </a:p>
          <a:p>
            <a:pPr algn="ctr"/>
            <a:endParaRPr lang="en-US" sz="3600" dirty="0">
              <a:solidFill>
                <a:schemeClr val="bg1">
                  <a:lumMod val="95000"/>
                </a:schemeClr>
              </a:solidFill>
              <a:latin typeface="Times New Roman" panose="02020603050405020304" pitchFamily="18" charset="0"/>
              <a:cs typeface="Times New Roman" panose="02020603050405020304" pitchFamily="18" charset="0"/>
            </a:endParaRPr>
          </a:p>
          <a:p>
            <a:pPr algn="ctr"/>
            <a:r>
              <a:rPr lang="en-US" sz="3600" dirty="0" err="1">
                <a:solidFill>
                  <a:schemeClr val="bg1">
                    <a:lumMod val="95000"/>
                  </a:schemeClr>
                </a:solidFill>
                <a:latin typeface="Lucida Calligraphy" panose="03010101010101010101" pitchFamily="66" charset="0"/>
                <a:cs typeface="Times New Roman" panose="02020603050405020304" pitchFamily="18" charset="0"/>
              </a:rPr>
              <a:t>Zfuel</a:t>
            </a:r>
            <a:endParaRPr lang="en-US" sz="3600" dirty="0">
              <a:solidFill>
                <a:schemeClr val="bg1">
                  <a:lumMod val="95000"/>
                </a:schemeClr>
              </a:solidFill>
              <a:latin typeface="Lucida Calligraphy" panose="03010101010101010101" pitchFamily="66" charset="0"/>
              <a:cs typeface="Times New Roman" panose="02020603050405020304" pitchFamily="18" charset="0"/>
            </a:endParaRP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Review &amp; Corrections</a:t>
            </a:r>
          </a:p>
          <a:p>
            <a:pPr algn="ctr"/>
            <a:endParaRPr lang="en-US" sz="3600" dirty="0">
              <a:solidFill>
                <a:schemeClr val="bg1">
                  <a:lumMod val="95000"/>
                </a:schemeClr>
              </a:solidFill>
              <a:latin typeface="Lucida Calligraphy" panose="03010101010101010101" pitchFamily="66" charset="0"/>
              <a:cs typeface="Times New Roman" panose="02020603050405020304" pitchFamily="18" charset="0"/>
            </a:endParaRPr>
          </a:p>
        </p:txBody>
      </p:sp>
      <p:pic>
        <p:nvPicPr>
          <p:cNvPr id="6"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68849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8229600" cy="4572000"/>
          </a:xfrm>
          <a:prstGeom prst="rect">
            <a:avLst/>
          </a:prstGeom>
          <a:noFill/>
        </p:spPr>
        <p:txBody>
          <a:bodyPr wrap="square" rtlCol="0" anchor="t"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99"/>
                </a:solidFill>
                <a:effectLst/>
                <a:uLnTx/>
                <a:uFillTx/>
                <a:latin typeface="Times New Roman" panose="02020603050405020304" pitchFamily="18" charset="0"/>
                <a:cs typeface="Times New Roman" panose="02020603050405020304" pitchFamily="18" charset="0"/>
              </a:rPr>
              <a:t>Zfuel – Review Data</a:t>
            </a:r>
          </a:p>
          <a:p>
            <a:pPr marL="0" marR="0" lvl="0" indent="0" defTabSz="914400" rtl="0" eaLnBrk="1" fontAlgn="auto" latinLnBrk="0" hangingPunct="1">
              <a:lnSpc>
                <a:spcPct val="150000"/>
              </a:lnSpc>
              <a:spcBef>
                <a:spcPts val="0"/>
              </a:spcBef>
              <a:spcAft>
                <a:spcPts val="0"/>
              </a:spcAft>
              <a:buClrTx/>
              <a:buSzTx/>
              <a:buFontTx/>
              <a:buNone/>
              <a:tabLst/>
              <a:defRPr/>
            </a:pPr>
            <a:endParaRPr lang="en-US" sz="1400" dirty="0">
              <a:solidFill>
                <a:prstClr val="white"/>
              </a:solidFill>
              <a:latin typeface="Lucida Calligraphy" panose="03010101010101010101" pitchFamily="66" charset="0"/>
            </a:endParaRPr>
          </a:p>
          <a:p>
            <a:pPr marL="457200">
              <a:lnSpc>
                <a:spcPct val="150000"/>
              </a:lnSpc>
            </a:pPr>
            <a:r>
              <a:rPr lang="en-US" sz="1600" dirty="0">
                <a:solidFill>
                  <a:schemeClr val="bg1"/>
                </a:solidFill>
                <a:latin typeface="Times New Roman" panose="02020603050405020304" pitchFamily="18" charset="0"/>
                <a:cs typeface="Times New Roman" panose="02020603050405020304" pitchFamily="18" charset="0"/>
              </a:rPr>
              <a:t>An equipment master record exists in SAP for each piece of equipment.  Based on the profile, the system validates:</a:t>
            </a:r>
          </a:p>
          <a:p>
            <a:pPr marL="914400" lvl="0" indent="-228600">
              <a:lnSpc>
                <a:spcPct val="15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Type of fuel dispensed, </a:t>
            </a:r>
          </a:p>
          <a:p>
            <a:pPr marL="914400" lvl="0" indent="-228600">
              <a:lnSpc>
                <a:spcPct val="15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quantity of fuel dispensed, and </a:t>
            </a:r>
          </a:p>
          <a:p>
            <a:pPr marL="914400" lvl="0" indent="-228600">
              <a:lnSpc>
                <a:spcPct val="15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Meter readings recorded against the equipment master record.</a:t>
            </a:r>
          </a:p>
          <a:p>
            <a:pPr marL="457200">
              <a:lnSpc>
                <a:spcPct val="150000"/>
              </a:lnSpc>
            </a:pPr>
            <a:r>
              <a:rPr lang="en-US" sz="1600" dirty="0">
                <a:solidFill>
                  <a:schemeClr val="bg1"/>
                </a:solidFill>
                <a:latin typeface="Times New Roman" panose="02020603050405020304" pitchFamily="18" charset="0"/>
                <a:cs typeface="Times New Roman" panose="02020603050405020304" pitchFamily="18" charset="0"/>
              </a:rPr>
              <a:t> </a:t>
            </a:r>
          </a:p>
          <a:p>
            <a:pPr marL="457200">
              <a:lnSpc>
                <a:spcPct val="150000"/>
              </a:lnSpc>
            </a:pPr>
            <a:r>
              <a:rPr lang="en-US" sz="1600" dirty="0">
                <a:solidFill>
                  <a:schemeClr val="bg1"/>
                </a:solidFill>
                <a:latin typeface="Times New Roman" panose="02020603050405020304" pitchFamily="18" charset="0"/>
                <a:cs typeface="Times New Roman" panose="02020603050405020304" pitchFamily="18" charset="0"/>
              </a:rPr>
              <a:t>All conflicts are required to be resolved before the line item may be posted.  Selected data for the fuel record can be edited from within the SAP Fuel Application, including the equipment number, product code (fuel type), and meter readings.  Complete the steps below to review data uploaded from Fuel Master and make any corrections necessary.</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26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schemeClr val="bg1"/>
                </a:solidFill>
                <a:latin typeface="Times New Roman" panose="02020603050405020304" pitchFamily="18" charset="0"/>
                <a:cs typeface="Times New Roman" panose="02020603050405020304" pitchFamily="18" charset="0"/>
              </a:rPr>
              <a:t>Window:</a:t>
            </a:r>
          </a:p>
          <a:p>
            <a:pPr marL="228600">
              <a:lnSpc>
                <a:spcPct val="150000"/>
              </a:lnSpc>
            </a:pPr>
            <a:r>
              <a:rPr lang="en-US" sz="1400" dirty="0">
                <a:solidFill>
                  <a:srgbClr val="FFFF99"/>
                </a:solidFill>
                <a:latin typeface="Times New Roman" panose="02020603050405020304" pitchFamily="18" charset="0"/>
                <a:cs typeface="Times New Roman" panose="02020603050405020304" pitchFamily="18" charset="0"/>
              </a:rPr>
              <a:t>SAP R/3 Easy Access</a:t>
            </a:r>
            <a:endParaRPr lang="en-US" sz="800" dirty="0">
              <a:solidFill>
                <a:srgbClr val="FFFF99"/>
              </a:solidFill>
              <a:latin typeface="Times New Roman" panose="02020603050405020304" pitchFamily="18" charset="0"/>
              <a:cs typeface="Times New Roman" panose="02020603050405020304" pitchFamily="18" charset="0"/>
            </a:endParaRPr>
          </a:p>
          <a:p>
            <a:pPr marL="228600">
              <a:lnSpc>
                <a:spcPct val="150000"/>
              </a:lnSpc>
            </a:pPr>
            <a:r>
              <a:rPr lang="en-US" sz="800" dirty="0">
                <a:solidFill>
                  <a:srgbClr val="FFFF66"/>
                </a:solidFill>
                <a:latin typeface="Times New Roman" panose="02020603050405020304" pitchFamily="18" charset="0"/>
                <a:cs typeface="Times New Roman" panose="02020603050405020304" pitchFamily="18" charset="0"/>
              </a:rPr>
              <a:t> </a:t>
            </a:r>
          </a:p>
          <a:p>
            <a:pPr marL="231775" indent="-231775">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Input </a:t>
            </a:r>
            <a:r>
              <a:rPr lang="en-US" sz="1400" dirty="0">
                <a:solidFill>
                  <a:srgbClr val="FFFF99"/>
                </a:solidFill>
                <a:latin typeface="Times New Roman" panose="02020603050405020304" pitchFamily="18" charset="0"/>
                <a:cs typeface="Times New Roman" panose="02020603050405020304" pitchFamily="18" charset="0"/>
              </a:rPr>
              <a:t>ZFUEL</a:t>
            </a:r>
            <a:r>
              <a:rPr lang="en-US" sz="1400" dirty="0">
                <a:solidFill>
                  <a:schemeClr val="bg1"/>
                </a:solidFill>
                <a:latin typeface="Times New Roman" panose="02020603050405020304" pitchFamily="18" charset="0"/>
                <a:cs typeface="Times New Roman" panose="02020603050405020304" pitchFamily="18" charset="0"/>
              </a:rPr>
              <a:t>; or</a:t>
            </a:r>
            <a:endParaRPr lang="en-US" sz="1400" dirty="0">
              <a:solidFill>
                <a:srgbClr val="FFFF66"/>
              </a:solidFill>
              <a:latin typeface="Times New Roman" panose="02020603050405020304" pitchFamily="18" charset="0"/>
              <a:cs typeface="Times New Roman" panose="02020603050405020304" pitchFamily="18" charset="0"/>
            </a:endParaRPr>
          </a:p>
          <a:p>
            <a:pPr marL="231775" indent="-231775">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Favorites menu, &lt;</a:t>
            </a:r>
            <a:r>
              <a:rPr lang="en-US" sz="1400" i="1" dirty="0">
                <a:solidFill>
                  <a:srgbClr val="FFFF66"/>
                </a:solidFill>
                <a:latin typeface="Times New Roman" panose="02020603050405020304" pitchFamily="18" charset="0"/>
                <a:cs typeface="Times New Roman" panose="02020603050405020304" pitchFamily="18" charset="0"/>
              </a:rPr>
              <a:t>Select</a:t>
            </a:r>
            <a:r>
              <a:rPr lang="en-US" sz="1400" dirty="0">
                <a:solidFill>
                  <a:schemeClr val="bg1"/>
                </a:solidFill>
                <a:latin typeface="Times New Roman" panose="02020603050405020304" pitchFamily="18" charset="0"/>
                <a:cs typeface="Times New Roman" panose="02020603050405020304" pitchFamily="18" charset="0"/>
              </a:rPr>
              <a:t>&gt; transaction</a:t>
            </a:r>
            <a:b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140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 ZFUEL – Fuel Issues System Project</a:t>
            </a:r>
          </a:p>
        </p:txBody>
      </p:sp>
      <p:pic>
        <p:nvPicPr>
          <p:cNvPr id="2" name="Picture 1">
            <a:extLst>
              <a:ext uri="{FF2B5EF4-FFF2-40B4-BE49-F238E27FC236}">
                <a16:creationId xmlns:a16="http://schemas.microsoft.com/office/drawing/2014/main" id="{414059D2-C4CD-48B7-8676-35A0E842D43F}"/>
              </a:ext>
            </a:extLst>
          </p:cNvPr>
          <p:cNvPicPr>
            <a:picLocks/>
          </p:cNvPicPr>
          <p:nvPr/>
        </p:nvPicPr>
        <p:blipFill>
          <a:blip r:embed="rId4"/>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4106110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6035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Automated Fuel Application</a:t>
            </a:r>
            <a:endParaRPr lang="en-US" sz="800" i="1" dirty="0">
              <a:solidFill>
                <a:srgbClr val="FFFF99"/>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233363" marR="0" lvl="0" indent="-228600"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1400" dirty="0">
                <a:solidFill>
                  <a:prstClr val="white"/>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prstClr val="white"/>
                </a:solidFill>
                <a:latin typeface="Times New Roman" panose="02020603050405020304" pitchFamily="18" charset="0"/>
                <a:cs typeface="Times New Roman" panose="02020603050405020304" pitchFamily="18" charset="0"/>
              </a:rPr>
              <a:t>&gt; Retrieve button  </a:t>
            </a: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pic>
        <p:nvPicPr>
          <p:cNvPr id="9" name="Picture 8">
            <a:extLst>
              <a:ext uri="{FF2B5EF4-FFF2-40B4-BE49-F238E27FC236}">
                <a16:creationId xmlns:a16="http://schemas.microsoft.com/office/drawing/2014/main" id="{2211116F-91D2-40BC-96D9-5D8304F6464C}"/>
              </a:ext>
            </a:extLst>
          </p:cNvPr>
          <p:cNvPicPr/>
          <p:nvPr/>
        </p:nvPicPr>
        <p:blipFill>
          <a:blip r:embed="rId5">
            <a:extLst>
              <a:ext uri="{28A0092B-C50C-407E-A947-70E740481C1C}">
                <a14:useLocalDpi xmlns:a14="http://schemas.microsoft.com/office/drawing/2010/main" val="0"/>
              </a:ext>
            </a:extLst>
          </a:blip>
          <a:stretch>
            <a:fillRect/>
          </a:stretch>
        </p:blipFill>
        <p:spPr>
          <a:xfrm>
            <a:off x="2307771" y="1219200"/>
            <a:ext cx="1143000" cy="164592"/>
          </a:xfrm>
          <a:prstGeom prst="rect">
            <a:avLst/>
          </a:prstGeom>
        </p:spPr>
      </p:pic>
    </p:spTree>
    <p:extLst>
      <p:ext uri="{BB962C8B-B14F-4D97-AF65-F5344CB8AC3E}">
        <p14:creationId xmlns:p14="http://schemas.microsoft.com/office/powerpoint/2010/main" val="173485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Automated Fuel Application</a:t>
            </a:r>
            <a:endParaRPr lang="en-US" sz="800" i="1" dirty="0">
              <a:solidFill>
                <a:srgbClr val="FFFF99"/>
              </a:solidFill>
              <a:latin typeface="Times New Roman" panose="02020603050405020304" pitchFamily="18" charset="0"/>
              <a:cs typeface="Times New Roman" panose="02020603050405020304" pitchFamily="18" charset="0"/>
            </a:endParaRPr>
          </a:p>
          <a:p>
            <a:pPr marL="233363" marR="0" lvl="0" defTabSz="914400" rtl="0" eaLnBrk="1" fontAlgn="auto" latinLnBrk="0" hangingPunct="1">
              <a:lnSpc>
                <a:spcPct val="15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Fuel Record Search</a:t>
            </a:r>
            <a:endParaRPr kumimoji="0" lang="en-US" sz="80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233363" lvl="1"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Plant Field – Input four-digit plant code </a:t>
            </a:r>
            <a:r>
              <a:rPr lang="en-US" sz="1000" dirty="0">
                <a:solidFill>
                  <a:schemeClr val="bg1"/>
                </a:solidFill>
                <a:latin typeface="Times New Roman" panose="02020603050405020304" pitchFamily="18" charset="0"/>
                <a:cs typeface="Times New Roman" panose="02020603050405020304" pitchFamily="18" charset="0"/>
              </a:rPr>
              <a:t>(i.e., Alamance = 6001)</a:t>
            </a:r>
          </a:p>
          <a:p>
            <a:pPr marL="233363" lvl="0"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Fuel Record Status Filed – Input “03”</a:t>
            </a:r>
          </a:p>
          <a:p>
            <a:pPr marL="233363" lvl="0"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Created On Field(s)</a:t>
            </a:r>
          </a:p>
          <a:p>
            <a:pPr marL="690563" lvl="1" indent="-233363">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Left Col. -  Current date minus one year</a:t>
            </a:r>
          </a:p>
          <a:p>
            <a:pPr marL="690563" lvl="1" indent="-233363">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Right Col. – Current date</a:t>
            </a:r>
          </a:p>
          <a:p>
            <a:pPr marL="233363" lvl="0" indent="-233363">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Search button </a:t>
            </a: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pic>
        <p:nvPicPr>
          <p:cNvPr id="5" name="Picture 4">
            <a:extLst>
              <a:ext uri="{FF2B5EF4-FFF2-40B4-BE49-F238E27FC236}">
                <a16:creationId xmlns:a16="http://schemas.microsoft.com/office/drawing/2014/main" id="{80BE9AC1-F9DE-4581-85AB-BA71707B5890}"/>
              </a:ext>
            </a:extLst>
          </p:cNvPr>
          <p:cNvPicPr>
            <a:picLocks noChangeAspect="1"/>
          </p:cNvPicPr>
          <p:nvPr/>
        </p:nvPicPr>
        <p:blipFill>
          <a:blip r:embed="rId5"/>
          <a:stretch>
            <a:fillRect/>
          </a:stretch>
        </p:blipFill>
        <p:spPr>
          <a:xfrm>
            <a:off x="2209800" y="3733800"/>
            <a:ext cx="403999" cy="164592"/>
          </a:xfrm>
          <a:prstGeom prst="rect">
            <a:avLst/>
          </a:prstGeom>
        </p:spPr>
      </p:pic>
    </p:spTree>
    <p:extLst>
      <p:ext uri="{BB962C8B-B14F-4D97-AF65-F5344CB8AC3E}">
        <p14:creationId xmlns:p14="http://schemas.microsoft.com/office/powerpoint/2010/main" val="194695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Automated Fuel Application</a:t>
            </a:r>
            <a:endParaRPr lang="en-US" sz="800" i="1" dirty="0">
              <a:solidFill>
                <a:srgbClr val="FFFF99"/>
              </a:solidFill>
              <a:latin typeface="Times New Roman" panose="02020603050405020304" pitchFamily="18" charset="0"/>
              <a:cs typeface="Times New Roman" panose="02020603050405020304" pitchFamily="18" charset="0"/>
            </a:endParaRPr>
          </a:p>
          <a:p>
            <a:pPr marL="233363"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Fuel Search Result</a:t>
            </a:r>
            <a:endParaRPr lang="en-US" sz="800" dirty="0">
              <a:solidFill>
                <a:srgbClr val="FFFF99"/>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233363" lvl="0" indent="-233363">
              <a:lnSpc>
                <a:spcPct val="150000"/>
              </a:lnSpc>
              <a:buFont typeface="Wingdings" panose="05000000000000000000" pitchFamily="2" charset="2"/>
              <a:buChar char="q"/>
              <a:defRPr/>
            </a:pPr>
            <a:r>
              <a:rPr lang="en-US" sz="1600" dirty="0">
                <a:solidFill>
                  <a:schemeClr val="bg1"/>
                </a:solidFill>
                <a:latin typeface="Times New Roman" panose="02020603050405020304" pitchFamily="18" charset="0"/>
                <a:cs typeface="Times New Roman" panose="02020603050405020304" pitchFamily="18" charset="0"/>
              </a:rPr>
              <a:t>View Field - &lt;</a:t>
            </a:r>
            <a:r>
              <a:rPr lang="en-US" sz="1600" i="1" dirty="0">
                <a:solidFill>
                  <a:srgbClr val="FFFF99"/>
                </a:solidFill>
                <a:latin typeface="Times New Roman" panose="02020603050405020304" pitchFamily="18" charset="0"/>
                <a:cs typeface="Times New Roman" panose="02020603050405020304" pitchFamily="18" charset="0"/>
              </a:rPr>
              <a:t>Click</a:t>
            </a:r>
            <a:r>
              <a:rPr lang="en-US" sz="1600" dirty="0">
                <a:solidFill>
                  <a:schemeClr val="bg1"/>
                </a:solidFill>
                <a:latin typeface="Times New Roman" panose="02020603050405020304" pitchFamily="18" charset="0"/>
                <a:cs typeface="Times New Roman" panose="02020603050405020304" pitchFamily="18" charset="0"/>
              </a:rPr>
              <a:t>&gt; on the field’s down arrow; choose from the list “DPI Default”</a:t>
            </a:r>
            <a:endParaRPr kumimoji="0" lang="en-US" sz="160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16FC2F-E589-42F8-9EC9-B9A46C7F38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206133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8686800" cy="6400800"/>
          </a:xfrm>
          <a:prstGeom prst="rect">
            <a:avLst/>
          </a:prstGeom>
          <a:noFill/>
        </p:spPr>
        <p:txBody>
          <a:bodyPr wrap="square"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Important Columns in the DPI Default View</a:t>
            </a:r>
            <a:endParaRPr kumimoji="0" lang="en-US" sz="16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lang="en-US" sz="1400" dirty="0">
              <a:solidFill>
                <a:prstClr val="white"/>
              </a:solidFill>
              <a:latin typeface="Times New Roman" panose="02020603050405020304" pitchFamily="18" charset="0"/>
              <a:cs typeface="Times New Roman" panose="02020603050405020304" pitchFamily="18" charset="0"/>
            </a:endParaRP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Issue Date</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Date fuel was dispensed</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Time of Issue</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Time (in 24hr format) fuel was dispensed</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Quantity</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Number of gallons of fuel dispensed</a:t>
            </a:r>
          </a:p>
          <a:p>
            <a:pPr marL="91440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(Last digit tenths of a gallon)</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Fuel Receiver</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Inventory number (Without the hyphen)</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Odometer</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Uploaded odometer reading </a:t>
            </a:r>
          </a:p>
          <a:p>
            <a:pPr marL="91440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Revised Fuel Odometer</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Manually changed odometer reading</a:t>
            </a:r>
          </a:p>
          <a:p>
            <a:pPr marL="91440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Fuel Record Status</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Status of fuel record</a:t>
            </a:r>
          </a:p>
          <a:p>
            <a:pPr marL="1143000" lvl="0">
              <a:lnSpc>
                <a:spcPct val="150000"/>
              </a:lnSpc>
              <a:tabLst>
                <a:tab pos="2286000" algn="r"/>
                <a:tab pos="2514600" algn="l"/>
              </a:tabLst>
            </a:pPr>
            <a:r>
              <a:rPr lang="en-US" sz="1400" b="1" dirty="0">
                <a:solidFill>
                  <a:srgbClr val="FFFF99"/>
                </a:solidFill>
                <a:latin typeface="Times New Roman" panose="02020603050405020304" pitchFamily="18" charset="0"/>
                <a:cs typeface="Times New Roman" panose="02020603050405020304" pitchFamily="18" charset="0"/>
              </a:rPr>
              <a:t>Common codes:</a:t>
            </a:r>
            <a:endParaRPr lang="en-US" sz="1400" dirty="0">
              <a:solidFill>
                <a:srgbClr val="FFFF99"/>
              </a:solidFill>
              <a:latin typeface="Times New Roman" panose="02020603050405020304" pitchFamily="18" charset="0"/>
              <a:cs typeface="Times New Roman" panose="02020603050405020304" pitchFamily="18" charset="0"/>
            </a:endParaRPr>
          </a:p>
          <a:p>
            <a:pPr marL="1371600">
              <a:lnSpc>
                <a:spcPct val="150000"/>
              </a:lnSpc>
              <a:tabLst>
                <a:tab pos="1828800" algn="l"/>
              </a:tabLst>
            </a:pPr>
            <a:r>
              <a:rPr lang="en-US" sz="1400" b="1" dirty="0">
                <a:solidFill>
                  <a:srgbClr val="FFFF99"/>
                </a:solidFill>
                <a:latin typeface="Times New Roman" panose="02020603050405020304" pitchFamily="18" charset="0"/>
                <a:cs typeface="Times New Roman" panose="02020603050405020304" pitchFamily="18" charset="0"/>
              </a:rPr>
              <a:t>02</a:t>
            </a:r>
            <a:r>
              <a:rPr lang="en-US" sz="1400" dirty="0">
                <a:solidFill>
                  <a:schemeClr val="bg1"/>
                </a:solidFill>
                <a:latin typeface="Times New Roman" panose="02020603050405020304" pitchFamily="18" charset="0"/>
                <a:cs typeface="Times New Roman" panose="02020603050405020304" pitchFamily="18" charset="0"/>
              </a:rPr>
              <a:t>	Passed (the record was validated, and can be posted)</a:t>
            </a:r>
          </a:p>
          <a:p>
            <a:pPr marL="1371600">
              <a:lnSpc>
                <a:spcPct val="150000"/>
              </a:lnSpc>
              <a:tabLst>
                <a:tab pos="1828800" algn="l"/>
              </a:tabLst>
            </a:pPr>
            <a:r>
              <a:rPr lang="en-US" sz="1400" b="1" dirty="0">
                <a:solidFill>
                  <a:srgbClr val="FFFF99"/>
                </a:solidFill>
                <a:latin typeface="Times New Roman" panose="02020603050405020304" pitchFamily="18" charset="0"/>
                <a:cs typeface="Times New Roman" panose="02020603050405020304" pitchFamily="18" charset="0"/>
              </a:rPr>
              <a:t>03</a:t>
            </a:r>
            <a:r>
              <a:rPr lang="en-US" sz="1400" dirty="0">
                <a:solidFill>
                  <a:schemeClr val="bg1"/>
                </a:solidFill>
                <a:latin typeface="Times New Roman" panose="02020603050405020304" pitchFamily="18" charset="0"/>
                <a:cs typeface="Times New Roman" panose="02020603050405020304" pitchFamily="18" charset="0"/>
              </a:rPr>
              <a:t>	Failed (record failed validation and cannot be posted)</a:t>
            </a:r>
          </a:p>
          <a:p>
            <a:pPr marL="1371600">
              <a:lnSpc>
                <a:spcPct val="150000"/>
              </a:lnSpc>
              <a:tabLst>
                <a:tab pos="1828800" algn="l"/>
              </a:tabLst>
            </a:pPr>
            <a:r>
              <a:rPr lang="en-US" sz="1400" b="1" dirty="0">
                <a:solidFill>
                  <a:srgbClr val="FFFF99"/>
                </a:solidFill>
                <a:latin typeface="Times New Roman" panose="02020603050405020304" pitchFamily="18" charset="0"/>
                <a:cs typeface="Times New Roman" panose="02020603050405020304" pitchFamily="18" charset="0"/>
              </a:rPr>
              <a:t>05</a:t>
            </a:r>
            <a:r>
              <a:rPr lang="en-US" sz="1400" dirty="0">
                <a:solidFill>
                  <a:schemeClr val="bg1"/>
                </a:solidFill>
                <a:latin typeface="Times New Roman" panose="02020603050405020304" pitchFamily="18" charset="0"/>
                <a:cs typeface="Times New Roman" panose="02020603050405020304" pitchFamily="18" charset="0"/>
              </a:rPr>
              <a:t>	Posted (inventory issue posted and measuring document created)</a:t>
            </a:r>
          </a:p>
          <a:p>
            <a:pPr marL="1371600">
              <a:lnSpc>
                <a:spcPct val="150000"/>
              </a:lnSpc>
              <a:tabLst>
                <a:tab pos="1828800" algn="l"/>
              </a:tabLst>
            </a:pPr>
            <a:r>
              <a:rPr lang="en-US" sz="1400" b="1" dirty="0">
                <a:solidFill>
                  <a:srgbClr val="FFFF99"/>
                </a:solidFill>
                <a:latin typeface="Times New Roman" panose="02020603050405020304" pitchFamily="18" charset="0"/>
                <a:cs typeface="Times New Roman" panose="02020603050405020304" pitchFamily="18" charset="0"/>
              </a:rPr>
              <a:t>06</a:t>
            </a:r>
            <a:r>
              <a:rPr lang="en-US" sz="1400" dirty="0">
                <a:solidFill>
                  <a:schemeClr val="bg1"/>
                </a:solidFill>
                <a:latin typeface="Times New Roman" panose="02020603050405020304" pitchFamily="18" charset="0"/>
                <a:cs typeface="Times New Roman" panose="02020603050405020304" pitchFamily="18" charset="0"/>
              </a:rPr>
              <a:t>	Reversed (inventory issue canceled via ZFE2_CR)</a:t>
            </a:r>
          </a:p>
          <a:p>
            <a:pPr marL="1371600">
              <a:lnSpc>
                <a:spcPct val="150000"/>
              </a:lnSpc>
              <a:tabLst>
                <a:tab pos="1828800" algn="l"/>
              </a:tabLst>
            </a:pPr>
            <a:r>
              <a:rPr lang="en-US" sz="1400" b="1" dirty="0">
                <a:solidFill>
                  <a:srgbClr val="FFFF99"/>
                </a:solidFill>
                <a:latin typeface="Times New Roman" panose="02020603050405020304" pitchFamily="18" charset="0"/>
                <a:cs typeface="Times New Roman" panose="02020603050405020304" pitchFamily="18" charset="0"/>
              </a:rPr>
              <a:t>10</a:t>
            </a:r>
            <a:r>
              <a:rPr lang="en-US" sz="1400" dirty="0">
                <a:solidFill>
                  <a:schemeClr val="bg1"/>
                </a:solidFill>
                <a:latin typeface="Times New Roman" panose="02020603050405020304" pitchFamily="18" charset="0"/>
                <a:cs typeface="Times New Roman" panose="02020603050405020304" pitchFamily="18" charset="0"/>
              </a:rPr>
              <a:t>	Posted w/ errors (Usually a timestamp error prevents odometer update)</a:t>
            </a:r>
          </a:p>
          <a:p>
            <a:pPr>
              <a:lnSpc>
                <a:spcPct val="150000"/>
              </a:lnSpc>
              <a:tabLst>
                <a:tab pos="2286000" algn="r"/>
                <a:tab pos="2514600" algn="l"/>
              </a:tabLst>
            </a:pPr>
            <a:endParaRPr lang="en-US" sz="16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286000" algn="r"/>
                <a:tab pos="2514600" algn="l"/>
              </a:tabLst>
            </a:pPr>
            <a:endParaRPr kumimoji="0" lang="en-US" sz="140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8686800" cy="6400800"/>
          </a:xfrm>
          <a:prstGeom prst="rect">
            <a:avLst/>
          </a:prstGeom>
          <a:noFill/>
        </p:spPr>
        <p:txBody>
          <a:bodyPr wrap="square"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rPr>
              <a:t>Important Columns in the DPI Default View</a:t>
            </a:r>
            <a:endParaRPr kumimoji="0" lang="en-US" sz="16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lang="en-US" sz="1400" dirty="0">
              <a:solidFill>
                <a:prstClr val="white"/>
              </a:solidFill>
              <a:latin typeface="Times New Roman" panose="02020603050405020304" pitchFamily="18" charset="0"/>
              <a:cs typeface="Times New Roman" panose="02020603050405020304" pitchFamily="18" charset="0"/>
            </a:endParaRP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Reason for Failure</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Details on the source of the error.</a:t>
            </a:r>
          </a:p>
          <a:p>
            <a:pPr lvl="2">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Transaction Code</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Indicator of the data source or type of transaction.</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Material</a:t>
            </a:r>
            <a:r>
              <a:rPr lang="en-US" sz="1400" dirty="0">
                <a:solidFill>
                  <a:schemeClr val="bg1"/>
                </a:solidFill>
                <a:latin typeface="Times New Roman" panose="02020603050405020304" pitchFamily="18" charset="0"/>
                <a:cs typeface="Times New Roman" panose="02020603050405020304" pitchFamily="18" charset="0"/>
              </a:rPr>
              <a:t>		DOT Number for the transaction.</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Storage Location</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Storage Location parts are pulled from.</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Created on</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Upload date for entry.</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User Name</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User who last viewed/validated/modified the transaction</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Material Document</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Material document where the parts were posted</a:t>
            </a:r>
          </a:p>
          <a:p>
            <a:pPr marL="914400" lvl="0">
              <a:lnSpc>
                <a:spcPct val="150000"/>
              </a:lnSpc>
              <a:tabLst>
                <a:tab pos="3200400" algn="r"/>
                <a:tab pos="3429000" algn="l"/>
              </a:tabLst>
            </a:pPr>
            <a:r>
              <a:rPr lang="en-US" sz="1400" b="1" dirty="0">
                <a:solidFill>
                  <a:schemeClr val="bg1"/>
                </a:solidFill>
                <a:latin typeface="Times New Roman" panose="02020603050405020304" pitchFamily="18" charset="0"/>
                <a:cs typeface="Times New Roman" panose="02020603050405020304" pitchFamily="18" charset="0"/>
              </a:rPr>
              <a:t>Record Number</a:t>
            </a:r>
            <a:r>
              <a:rPr lang="en-US" sz="1400" u="dotted"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Unique SAP assigned number</a:t>
            </a:r>
          </a:p>
          <a:p>
            <a:pPr marL="914400" lvl="0">
              <a:lnSpc>
                <a:spcPct val="150000"/>
              </a:lnSpc>
              <a:tabLst>
                <a:tab pos="3200400" algn="r"/>
                <a:tab pos="3429000" algn="l"/>
              </a:tabLst>
            </a:pPr>
            <a:endParaRPr lang="en-US" sz="1400" dirty="0">
              <a:solidFill>
                <a:schemeClr val="bg1"/>
              </a:solidFill>
              <a:latin typeface="Times New Roman" panose="02020603050405020304" pitchFamily="18" charset="0"/>
              <a:cs typeface="Times New Roman" panose="02020603050405020304" pitchFamily="18" charset="0"/>
            </a:endParaRPr>
          </a:p>
          <a:p>
            <a:pPr marL="914400" lvl="0">
              <a:lnSpc>
                <a:spcPct val="150000"/>
              </a:lnSpc>
              <a:tabLst>
                <a:tab pos="1371600" algn="l"/>
              </a:tabLst>
            </a:pPr>
            <a:r>
              <a:rPr lang="en-US" sz="1400" b="1" dirty="0">
                <a:solidFill>
                  <a:srgbClr val="FFFF99"/>
                </a:solidFill>
                <a:latin typeface="Times New Roman" panose="02020603050405020304" pitchFamily="18" charset="0"/>
                <a:cs typeface="Times New Roman" panose="02020603050405020304" pitchFamily="18" charset="0"/>
              </a:rPr>
              <a:t>Tip:</a:t>
            </a:r>
            <a:r>
              <a:rPr lang="en-US" sz="1400" dirty="0">
                <a:solidFill>
                  <a:srgbClr val="FFFF99"/>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 You can sort by Fuel Record Status </a:t>
            </a:r>
            <a:r>
              <a:rPr lang="en-US" sz="1000" dirty="0">
                <a:solidFill>
                  <a:schemeClr val="bg1"/>
                </a:solidFill>
                <a:latin typeface="Times New Roman" panose="02020603050405020304" pitchFamily="18" charset="0"/>
                <a:cs typeface="Times New Roman" panose="02020603050405020304" pitchFamily="18" charset="0"/>
              </a:rPr>
              <a:t>(or any other column) </a:t>
            </a:r>
            <a:r>
              <a:rPr lang="en-US" sz="1400" dirty="0">
                <a:solidFill>
                  <a:schemeClr val="bg1"/>
                </a:solidFill>
                <a:latin typeface="Times New Roman" panose="02020603050405020304" pitchFamily="18" charset="0"/>
                <a:cs typeface="Times New Roman" panose="02020603050405020304" pitchFamily="18" charset="0"/>
              </a:rPr>
              <a:t>by clicking on the column heading.</a:t>
            </a:r>
          </a:p>
          <a:p>
            <a:pPr>
              <a:lnSpc>
                <a:spcPct val="150000"/>
              </a:lnSpc>
              <a:tabLst>
                <a:tab pos="2286000" algn="r"/>
                <a:tab pos="2514600" algn="l"/>
              </a:tabLst>
            </a:pPr>
            <a:endParaRPr lang="en-US" sz="16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286000" algn="r"/>
                <a:tab pos="2514600" algn="l"/>
              </a:tabLst>
            </a:pPr>
            <a:endParaRPr kumimoji="0" lang="en-US" sz="140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50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tabLst>
            <a:tab pos="914400" algn="l"/>
            <a:tab pos="1774825" algn="l"/>
          </a:tabLst>
          <a:defRPr dirty="0" smtClean="0">
            <a:solidFill>
              <a:schemeClr val="bg1"/>
            </a:solidFill>
            <a:latin typeface="Lucida Calligraphy" panose="03010101010101010101"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47279</TotalTime>
  <Words>422</Words>
  <Application>Microsoft Office PowerPoint</Application>
  <PresentationFormat>On-screen Show (4:3)</PresentationFormat>
  <Paragraphs>121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Lucida Calligraphy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Wright</dc:creator>
  <cp:lastModifiedBy>Stephen Wright</cp:lastModifiedBy>
  <cp:revision>764</cp:revision>
  <cp:lastPrinted>2018-09-11T18:10:21Z</cp:lastPrinted>
  <dcterms:created xsi:type="dcterms:W3CDTF">2018-01-10T14:59:28Z</dcterms:created>
  <dcterms:modified xsi:type="dcterms:W3CDTF">2020-01-27T12:17:08Z</dcterms:modified>
</cp:coreProperties>
</file>