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92" r:id="rId3"/>
    <p:sldId id="322" r:id="rId4"/>
    <p:sldId id="449" r:id="rId5"/>
    <p:sldId id="448" r:id="rId6"/>
    <p:sldId id="290" r:id="rId7"/>
    <p:sldId id="29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378"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08A4F-85FE-4A04-A6B9-74432296E511}" type="datetimeFigureOut">
              <a:rPr lang="en-US" smtClean="0"/>
              <a:t>1/29/2020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90C4F-B312-43B0-B47A-27B380DDFC43}" type="slidenum">
              <a:rPr lang="en-US" smtClean="0"/>
              <a:t>‹#›</a:t>
            </a:fld>
            <a:endParaRPr lang="en-US" dirty="0"/>
          </a:p>
        </p:txBody>
      </p:sp>
    </p:spTree>
    <p:extLst>
      <p:ext uri="{BB962C8B-B14F-4D97-AF65-F5344CB8AC3E}">
        <p14:creationId xmlns:p14="http://schemas.microsoft.com/office/powerpoint/2010/main" val="420186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10768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357862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20315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49114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410159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113168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267330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374488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403462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4062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B08E3-1218-4ED3-BCD3-F7BB772076A9}"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dirty="0"/>
          </a:p>
        </p:txBody>
      </p:sp>
    </p:spTree>
    <p:extLst>
      <p:ext uri="{BB962C8B-B14F-4D97-AF65-F5344CB8AC3E}">
        <p14:creationId xmlns:p14="http://schemas.microsoft.com/office/powerpoint/2010/main" val="426292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B08E3-1218-4ED3-BCD3-F7BB772076A9}" type="datetimeFigureOut">
              <a:rPr lang="en-US" smtClean="0"/>
              <a:t>1/29/2020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EF513-C9DD-47E7-A193-E495819E63F9}" type="slidenum">
              <a:rPr lang="en-US" smtClean="0"/>
              <a:t>‹#›</a:t>
            </a:fld>
            <a:endParaRPr lang="en-US" dirty="0"/>
          </a:p>
        </p:txBody>
      </p:sp>
    </p:spTree>
    <p:extLst>
      <p:ext uri="{BB962C8B-B14F-4D97-AF65-F5344CB8AC3E}">
        <p14:creationId xmlns:p14="http://schemas.microsoft.com/office/powerpoint/2010/main" val="3395740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mailto:Stephen.Wright@dpi.nc.gov"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Continue But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8" name="PPT Image">
            <a:extLst>
              <a:ext uri="{FF2B5EF4-FFF2-40B4-BE49-F238E27FC236}">
                <a16:creationId xmlns:a16="http://schemas.microsoft.com/office/drawing/2014/main" id="{826E5077-79E2-42E9-95F1-7F48A2138FB5}"/>
              </a:ext>
            </a:extLst>
          </p:cNvPr>
          <p:cNvPicPr>
            <a:picLocks noChangeAspect="1"/>
          </p:cNvPicPr>
          <p:nvPr/>
        </p:nvPicPr>
        <p:blipFill>
          <a:blip r:embed="rId4"/>
          <a:stretch>
            <a:fillRect/>
          </a:stretch>
        </p:blipFill>
        <p:spPr>
          <a:xfrm>
            <a:off x="914400" y="5029200"/>
            <a:ext cx="7315200" cy="914400"/>
          </a:xfrm>
          <a:prstGeom prst="rect">
            <a:avLst/>
          </a:prstGeom>
        </p:spPr>
      </p:pic>
      <p:sp>
        <p:nvSpPr>
          <p:cNvPr id="6" name="Txt - Two Methods">
            <a:extLst>
              <a:ext uri="{FF2B5EF4-FFF2-40B4-BE49-F238E27FC236}">
                <a16:creationId xmlns:a16="http://schemas.microsoft.com/office/drawing/2014/main" id="{763E777F-F57D-4A14-8D75-9F40D53A7100}"/>
              </a:ext>
            </a:extLst>
          </p:cNvPr>
          <p:cNvSpPr txBox="1"/>
          <p:nvPr/>
        </p:nvSpPr>
        <p:spPr>
          <a:xfrm>
            <a:off x="914400" y="457200"/>
            <a:ext cx="7315200" cy="3657600"/>
          </a:xfrm>
          <a:prstGeom prst="rect">
            <a:avLst/>
          </a:prstGeom>
          <a:noFill/>
        </p:spPr>
        <p:txBody>
          <a:bodyPr wrap="square" rtlCol="0" anchor="t">
            <a:noAutofit/>
          </a:bodyPr>
          <a:lstStyle/>
          <a:p>
            <a:pPr>
              <a:lnSpc>
                <a:spcPct val="150000"/>
              </a:lnSpc>
              <a:tabLst>
                <a:tab pos="914400" algn="l"/>
                <a:tab pos="1774825" algn="l"/>
              </a:tabLst>
            </a:pPr>
            <a:r>
              <a:rPr lang="en-US" sz="2400" dirty="0">
                <a:solidFill>
                  <a:srgbClr val="FFFF99"/>
                </a:solidFill>
                <a:latin typeface="Lucida Calligraphy" panose="03010101010101010101" pitchFamily="66" charset="0"/>
              </a:rPr>
              <a:t>Two methods to observe tutorial</a:t>
            </a:r>
            <a:endParaRPr lang="en-US" sz="1400" dirty="0">
              <a:solidFill>
                <a:srgbClr val="FFFF99"/>
              </a:solidFill>
              <a:latin typeface="Lucida Calligraphy" panose="03010101010101010101" pitchFamily="66" charset="0"/>
            </a:endParaRPr>
          </a:p>
          <a:p>
            <a:pPr lvl="1">
              <a:lnSpc>
                <a:spcPct val="150000"/>
              </a:lnSpc>
              <a:tabLst>
                <a:tab pos="914400" algn="l"/>
                <a:tab pos="1774825" algn="l"/>
              </a:tabLst>
            </a:pPr>
            <a:endParaRPr lang="en-US" sz="1400" dirty="0">
              <a:solidFill>
                <a:schemeClr val="bg1"/>
              </a:solidFill>
              <a:latin typeface="Lucida Calligraphy" panose="03010101010101010101" pitchFamily="66" charset="0"/>
            </a:endParaRPr>
          </a:p>
          <a:p>
            <a:pPr marL="800100" lvl="1" indent="-342900">
              <a:lnSpc>
                <a:spcPct val="150000"/>
              </a:lnSpc>
              <a:buFont typeface="+mj-lt"/>
              <a:buAutoNum type="arabicPeriod"/>
              <a:tabLst>
                <a:tab pos="914400" algn="l"/>
                <a:tab pos="1774825" algn="l"/>
              </a:tabLst>
            </a:pPr>
            <a:r>
              <a:rPr lang="en-US" sz="1400" dirty="0">
                <a:solidFill>
                  <a:schemeClr val="bg1"/>
                </a:solidFill>
                <a:latin typeface="Lucida Calligraphy" panose="03010101010101010101" pitchFamily="66" charset="0"/>
              </a:rPr>
              <a:t>Standard Method</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This method allows presentation to be resized  to user preference.</a:t>
            </a:r>
          </a:p>
          <a:p>
            <a:pPr lvl="2">
              <a:lnSpc>
                <a:spcPct val="150000"/>
              </a:lnSpc>
              <a:tabLst>
                <a:tab pos="914400" algn="l"/>
                <a:tab pos="1774825" algn="l"/>
              </a:tabLst>
            </a:pPr>
            <a:endParaRPr lang="en-US" sz="800" dirty="0">
              <a:solidFill>
                <a:schemeClr val="bg1"/>
              </a:solidFill>
              <a:latin typeface="Lucida Calligraphy" panose="03010101010101010101" pitchFamily="66" charset="0"/>
            </a:endParaRPr>
          </a:p>
          <a:p>
            <a:pPr marL="800100" lvl="1" indent="-342900">
              <a:lnSpc>
                <a:spcPct val="150000"/>
              </a:lnSpc>
              <a:buFont typeface="+mj-lt"/>
              <a:buAutoNum type="arabicPeriod"/>
              <a:tabLst>
                <a:tab pos="914400" algn="l"/>
                <a:tab pos="1774825" algn="l"/>
              </a:tabLst>
            </a:pPr>
            <a:r>
              <a:rPr lang="en-US" sz="1400" dirty="0">
                <a:solidFill>
                  <a:schemeClr val="bg1"/>
                </a:solidFill>
                <a:latin typeface="Lucida Calligraphy" panose="03010101010101010101" pitchFamily="66" charset="0"/>
              </a:rPr>
              <a:t>Slide Show Method </a:t>
            </a:r>
            <a:r>
              <a:rPr lang="en-US" sz="800" dirty="0">
                <a:solidFill>
                  <a:schemeClr val="bg1"/>
                </a:solidFill>
                <a:latin typeface="Lucida Calligraphy" panose="03010101010101010101" pitchFamily="66" charset="0"/>
              </a:rPr>
              <a:t>(Example below)</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Presentation fills entire screen</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Click on Slide Show tab at top of screen</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Click icon &lt;From Beginning&gt;</a:t>
            </a:r>
          </a:p>
          <a:p>
            <a:pPr marL="1257300" lvl="2" indent="-342900">
              <a:lnSpc>
                <a:spcPct val="150000"/>
              </a:lnSpc>
              <a:buFont typeface="Arial" panose="020B0604020202020204" pitchFamily="34" charset="0"/>
              <a:buChar char="•"/>
              <a:tabLst>
                <a:tab pos="914400" algn="l"/>
                <a:tab pos="1774825" algn="l"/>
              </a:tabLst>
            </a:pPr>
            <a:endParaRPr lang="en-US" sz="1400" dirty="0">
              <a:solidFill>
                <a:schemeClr val="bg1"/>
              </a:solidFill>
              <a:latin typeface="Lucida Calligraphy" panose="03010101010101010101" pitchFamily="66" charset="0"/>
            </a:endParaRPr>
          </a:p>
          <a:p>
            <a:pPr marL="914400" lvl="1" indent="-914400">
              <a:lnSpc>
                <a:spcPct val="150000"/>
              </a:lnSpc>
              <a:tabLst>
                <a:tab pos="914400" algn="l"/>
              </a:tabLst>
            </a:pPr>
            <a:r>
              <a:rPr lang="en-US" sz="1400" b="1" dirty="0">
                <a:solidFill>
                  <a:srgbClr val="FFFF99"/>
                </a:solidFill>
                <a:latin typeface="Lucida Calligraphy" panose="03010101010101010101" pitchFamily="66" charset="0"/>
              </a:rPr>
              <a:t>Note: </a:t>
            </a:r>
            <a:r>
              <a:rPr lang="en-US" sz="1400" b="1" dirty="0">
                <a:solidFill>
                  <a:srgbClr val="FFFF00"/>
                </a:solidFill>
                <a:latin typeface="Lucida Calligraphy" panose="03010101010101010101" pitchFamily="66" charset="0"/>
              </a:rPr>
              <a:t>	</a:t>
            </a:r>
            <a:r>
              <a:rPr lang="en-US" sz="1400" dirty="0">
                <a:solidFill>
                  <a:schemeClr val="bg1"/>
                </a:solidFill>
                <a:latin typeface="Lucida Calligraphy" panose="03010101010101010101" pitchFamily="66" charset="0"/>
              </a:rPr>
              <a:t>Either method; to advance click the progression arrow in the bottom right corner of each slide or press the down-arrow key.</a:t>
            </a:r>
          </a:p>
          <a:p>
            <a:pPr lvl="1">
              <a:lnSpc>
                <a:spcPct val="150000"/>
              </a:lnSpc>
              <a:tabLst>
                <a:tab pos="914400" algn="l"/>
                <a:tab pos="1774825" algn="l"/>
              </a:tabLst>
            </a:pPr>
            <a:endParaRPr lang="en-US" sz="1400" dirty="0">
              <a:solidFill>
                <a:schemeClr val="bg1"/>
              </a:solidFill>
              <a:latin typeface="Lucida Calligraphy" panose="03010101010101010101" pitchFamily="66" charset="0"/>
            </a:endParaRPr>
          </a:p>
          <a:p>
            <a:pPr marL="342900" indent="-342900" algn="ctr">
              <a:lnSpc>
                <a:spcPct val="150000"/>
              </a:lnSpc>
              <a:buFont typeface="+mj-lt"/>
              <a:buAutoNum type="arabicPeriod"/>
              <a:tabLst>
                <a:tab pos="914400" algn="l"/>
                <a:tab pos="1774825" algn="l"/>
              </a:tabLst>
            </a:pPr>
            <a:endParaRPr lang="en-US" sz="1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1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2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2400"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29143349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 Box CS Wright"/>
          <p:cNvSpPr txBox="1"/>
          <p:nvPr/>
        </p:nvSpPr>
        <p:spPr>
          <a:xfrm>
            <a:off x="457200" y="6172200"/>
            <a:ext cx="3451586" cy="461665"/>
          </a:xfrm>
          <a:prstGeom prst="rect">
            <a:avLst/>
          </a:prstGeom>
          <a:noFill/>
        </p:spPr>
        <p:txBody>
          <a:bodyPr wrap="none" rtlCol="0">
            <a:spAutoFit/>
          </a:bodyPr>
          <a:lstStyle/>
          <a:p>
            <a:pPr>
              <a:tabLst>
                <a:tab pos="1146175" algn="l"/>
              </a:tabLst>
            </a:pPr>
            <a:r>
              <a:rPr lang="en-US" sz="1200" dirty="0">
                <a:solidFill>
                  <a:schemeClr val="bg1">
                    <a:lumMod val="95000"/>
                  </a:schemeClr>
                </a:solidFill>
                <a:latin typeface="Lucida Calligraphy" panose="03010101010101010101" pitchFamily="66" charset="0"/>
              </a:rPr>
              <a:t>Instructor:	Stephen Wright</a:t>
            </a:r>
            <a:br>
              <a:rPr lang="en-US" sz="1200" dirty="0">
                <a:solidFill>
                  <a:schemeClr val="bg1">
                    <a:lumMod val="95000"/>
                  </a:schemeClr>
                </a:solidFill>
                <a:latin typeface="Lucida Calligraphy" panose="03010101010101010101" pitchFamily="66" charset="0"/>
              </a:rPr>
            </a:br>
            <a:r>
              <a:rPr lang="en-US" sz="1200" dirty="0">
                <a:solidFill>
                  <a:schemeClr val="bg1">
                    <a:lumMod val="95000"/>
                  </a:schemeClr>
                </a:solidFill>
                <a:latin typeface="Lucida Calligraphy" panose="03010101010101010101" pitchFamily="66" charset="0"/>
              </a:rPr>
              <a:t>	DPI Technical Consultant</a:t>
            </a:r>
          </a:p>
        </p:txBody>
      </p:sp>
      <p:pic>
        <p:nvPicPr>
          <p:cNvPr id="4" name="Picture Wright &amp; C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200400"/>
            <a:ext cx="2743200" cy="3200400"/>
          </a:xfrm>
          <a:prstGeom prst="rect">
            <a:avLst/>
          </a:prstGeom>
        </p:spPr>
      </p:pic>
      <p:sp>
        <p:nvSpPr>
          <p:cNvPr id="5" name="Main Title"/>
          <p:cNvSpPr txBox="1"/>
          <p:nvPr/>
        </p:nvSpPr>
        <p:spPr>
          <a:xfrm>
            <a:off x="3575807" y="914400"/>
            <a:ext cx="4735592" cy="3231654"/>
          </a:xfrm>
          <a:prstGeom prst="rect">
            <a:avLst/>
          </a:prstGeom>
          <a:noFill/>
        </p:spPr>
        <p:txBody>
          <a:bodyPr wrap="none" rtlCol="0">
            <a:spAutoFit/>
          </a:bodyPr>
          <a:lstStyle/>
          <a:p>
            <a:pPr algn="ctr"/>
            <a:r>
              <a:rPr lang="en-US" sz="4800" dirty="0">
                <a:solidFill>
                  <a:schemeClr val="bg1">
                    <a:lumMod val="95000"/>
                  </a:schemeClr>
                </a:solidFill>
                <a:latin typeface="Times New Roman" panose="02020603050405020304" pitchFamily="18" charset="0"/>
                <a:cs typeface="Times New Roman" panose="02020603050405020304" pitchFamily="18" charset="0"/>
              </a:rPr>
              <a:t>Welcome to </a:t>
            </a:r>
          </a:p>
          <a:p>
            <a:pPr algn="ctr"/>
            <a:r>
              <a:rPr lang="en-US" sz="4800" dirty="0">
                <a:solidFill>
                  <a:schemeClr val="bg1">
                    <a:lumMod val="95000"/>
                  </a:schemeClr>
                </a:solidFill>
                <a:latin typeface="Times New Roman" panose="02020603050405020304" pitchFamily="18" charset="0"/>
                <a:cs typeface="Times New Roman" panose="02020603050405020304" pitchFamily="18" charset="0"/>
              </a:rPr>
              <a:t>BSIP 101</a:t>
            </a:r>
          </a:p>
          <a:p>
            <a:pPr algn="ctr"/>
            <a:endParaRPr lang="en-US" sz="3600" dirty="0">
              <a:solidFill>
                <a:schemeClr val="bg1">
                  <a:lumMod val="95000"/>
                </a:schemeClr>
              </a:solidFill>
              <a:latin typeface="Times New Roman" panose="02020603050405020304" pitchFamily="18" charset="0"/>
              <a:cs typeface="Times New Roman" panose="02020603050405020304" pitchFamily="18" charset="0"/>
            </a:endParaRPr>
          </a:p>
          <a:p>
            <a:pPr algn="ctr"/>
            <a:r>
              <a:rPr lang="en-US" sz="3600" dirty="0">
                <a:solidFill>
                  <a:schemeClr val="bg1">
                    <a:lumMod val="95000"/>
                  </a:schemeClr>
                </a:solidFill>
                <a:latin typeface="Lucida Calligraphy" panose="03010101010101010101" pitchFamily="66" charset="0"/>
                <a:cs typeface="Times New Roman" panose="02020603050405020304" pitchFamily="18" charset="0"/>
              </a:rPr>
              <a:t>Annual Inventory</a:t>
            </a:r>
          </a:p>
          <a:p>
            <a:pPr algn="ctr"/>
            <a:r>
              <a:rPr lang="en-US" sz="3600" dirty="0">
                <a:solidFill>
                  <a:schemeClr val="bg1">
                    <a:lumMod val="95000"/>
                  </a:schemeClr>
                </a:solidFill>
                <a:latin typeface="Lucida Calligraphy" panose="03010101010101010101" pitchFamily="66" charset="0"/>
                <a:cs typeface="Times New Roman" panose="02020603050405020304" pitchFamily="18" charset="0"/>
              </a:rPr>
              <a:t>Policy</a:t>
            </a:r>
          </a:p>
        </p:txBody>
      </p:sp>
      <p:pic>
        <p:nvPicPr>
          <p:cNvPr id="6"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Tree>
    <p:extLst>
      <p:ext uri="{BB962C8B-B14F-4D97-AF65-F5344CB8AC3E}">
        <p14:creationId xmlns:p14="http://schemas.microsoft.com/office/powerpoint/2010/main" val="268849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152400" y="228600"/>
            <a:ext cx="8229600" cy="5486400"/>
          </a:xfrm>
          <a:prstGeom prst="rect">
            <a:avLst/>
          </a:prstGeom>
          <a:noFill/>
        </p:spPr>
        <p:txBody>
          <a:bodyPr wrap="square" rtlCol="0">
            <a:noAutofit/>
          </a:bodyPr>
          <a:lstStyle/>
          <a:p>
            <a:pPr marL="182880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1828800" lvl="0"/>
            <a:r>
              <a:rPr lang="en-US" sz="2400" dirty="0">
                <a:solidFill>
                  <a:prstClr val="white"/>
                </a:solidFill>
                <a:latin typeface="Times New Roman" panose="02020603050405020304" pitchFamily="18" charset="0"/>
                <a:cs typeface="Times New Roman" panose="02020603050405020304" pitchFamily="18" charset="0"/>
              </a:rPr>
              <a:t>An inventory can be taken at any time using this process; however, a full inventory must be taken towards the end of the year in order to have a reconciled inventory for the fiscal year and to provide better data for the TD 1 Annual Report.</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ture 3">
            <a:extLst>
              <a:ext uri="{FF2B5EF4-FFF2-40B4-BE49-F238E27FC236}">
                <a16:creationId xmlns:a16="http://schemas.microsoft.com/office/drawing/2014/main" id="{8D6C21B9-199B-4BB4-96AA-D0EC60C12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244440" cy="2743200"/>
          </a:xfrm>
          <a:prstGeom prst="rect">
            <a:avLst/>
          </a:prstGeom>
        </p:spPr>
      </p:pic>
    </p:spTree>
    <p:extLst>
      <p:ext uri="{BB962C8B-B14F-4D97-AF65-F5344CB8AC3E}">
        <p14:creationId xmlns:p14="http://schemas.microsoft.com/office/powerpoint/2010/main" val="21265928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152400" y="228600"/>
            <a:ext cx="8229600" cy="5486400"/>
          </a:xfrm>
          <a:prstGeom prst="rect">
            <a:avLst/>
          </a:prstGeom>
          <a:noFill/>
        </p:spPr>
        <p:txBody>
          <a:bodyPr wrap="square" rtlCol="0">
            <a:noAutofit/>
          </a:bodyPr>
          <a:lstStyle/>
          <a:p>
            <a:pPr marL="182880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1828800" lvl="0"/>
            <a:r>
              <a:rPr lang="en-US" sz="2400" dirty="0">
                <a:solidFill>
                  <a:prstClr val="white"/>
                </a:solidFill>
                <a:latin typeface="Times New Roman" panose="02020603050405020304" pitchFamily="18" charset="0"/>
                <a:cs typeface="Times New Roman" panose="02020603050405020304" pitchFamily="18" charset="0"/>
              </a:rPr>
              <a:t>Creation of the inventory documents, entering the counts, and posting of inventory corrections must be </a:t>
            </a:r>
            <a:r>
              <a:rPr lang="en-US" sz="2400" dirty="0">
                <a:solidFill>
                  <a:srgbClr val="FFFF99"/>
                </a:solidFill>
                <a:latin typeface="Times New Roman" panose="02020603050405020304" pitchFamily="18" charset="0"/>
                <a:cs typeface="Times New Roman" panose="02020603050405020304" pitchFamily="18" charset="0"/>
              </a:rPr>
              <a:t>completed</a:t>
            </a:r>
            <a:r>
              <a:rPr lang="en-US" sz="2400" dirty="0">
                <a:solidFill>
                  <a:prstClr val="white"/>
                </a:solidFill>
                <a:latin typeface="Times New Roman" panose="02020603050405020304" pitchFamily="18" charset="0"/>
                <a:cs typeface="Times New Roman" panose="02020603050405020304" pitchFamily="18" charset="0"/>
              </a:rPr>
              <a:t> in the </a:t>
            </a:r>
            <a:r>
              <a:rPr lang="en-US" sz="2400" dirty="0">
                <a:solidFill>
                  <a:srgbClr val="FFFF99"/>
                </a:solidFill>
                <a:latin typeface="Times New Roman" panose="02020603050405020304" pitchFamily="18" charset="0"/>
                <a:cs typeface="Times New Roman" panose="02020603050405020304" pitchFamily="18" charset="0"/>
              </a:rPr>
              <a:t>same accounting month</a:t>
            </a:r>
            <a:r>
              <a:rPr lang="en-US" sz="2400" dirty="0">
                <a:solidFill>
                  <a:prstClr val="white"/>
                </a:solidFill>
                <a:latin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ture 3">
            <a:extLst>
              <a:ext uri="{FF2B5EF4-FFF2-40B4-BE49-F238E27FC236}">
                <a16:creationId xmlns:a16="http://schemas.microsoft.com/office/drawing/2014/main" id="{8D6C21B9-199B-4BB4-96AA-D0EC60C12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244440" cy="2743200"/>
          </a:xfrm>
          <a:prstGeom prst="rect">
            <a:avLst/>
          </a:prstGeom>
        </p:spPr>
      </p:pic>
    </p:spTree>
    <p:extLst>
      <p:ext uri="{BB962C8B-B14F-4D97-AF65-F5344CB8AC3E}">
        <p14:creationId xmlns:p14="http://schemas.microsoft.com/office/powerpoint/2010/main" val="38574524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2286000" y="457200"/>
            <a:ext cx="6400800" cy="6035040"/>
          </a:xfrm>
          <a:prstGeom prst="rect">
            <a:avLst/>
          </a:prstGeom>
          <a:noFill/>
          <a:effectLst>
            <a:glow rad="63500">
              <a:schemeClr val="accent2">
                <a:satMod val="175000"/>
                <a:alpha val="40000"/>
              </a:schemeClr>
            </a:glow>
          </a:effectLst>
        </p:spPr>
        <p:txBody>
          <a:bodyPr wrap="square" rtlCol="0">
            <a:noAutofit/>
          </a:bodyPr>
          <a:lstStyle/>
          <a:p>
            <a:pPr lvl="0"/>
            <a:r>
              <a:rPr lang="en-US" sz="1400" dirty="0">
                <a:solidFill>
                  <a:schemeClr val="bg1"/>
                </a:solidFill>
                <a:latin typeface="Times New Roman" panose="02020603050405020304" pitchFamily="18" charset="0"/>
                <a:cs typeface="Times New Roman" panose="02020603050405020304" pitchFamily="18" charset="0"/>
              </a:rPr>
              <a:t>Before closing the financial records, the School Transportation Garages need to take an actual physical inventory of all materials and supplies.  School Transportation Garages will use the Transactions (Listed in Steps tutorials) to perform the Annual physical inventory.</a:t>
            </a:r>
          </a:p>
          <a:p>
            <a:pPr lvl="0"/>
            <a:endParaRPr lang="en-US" sz="1400" dirty="0">
              <a:solidFill>
                <a:schemeClr val="bg1"/>
              </a:solidFill>
              <a:latin typeface="Times New Roman" panose="02020603050405020304" pitchFamily="18" charset="0"/>
              <a:cs typeface="Times New Roman" panose="02020603050405020304" pitchFamily="18" charset="0"/>
            </a:endParaRPr>
          </a:p>
          <a:p>
            <a:pPr lvl="0"/>
            <a:r>
              <a:rPr lang="en-US" sz="1400" dirty="0">
                <a:solidFill>
                  <a:schemeClr val="bg1"/>
                </a:solidFill>
                <a:latin typeface="Times New Roman" panose="02020603050405020304" pitchFamily="18" charset="0"/>
                <a:cs typeface="Times New Roman" panose="02020603050405020304" pitchFamily="18" charset="0"/>
              </a:rPr>
              <a:t>Inventory documents must be created for use during the counts and auditing purposes.  These documents are created, in a batch process, by plant and storage locations.  All materials extended to a specified plant/storage location will be listed on the inventory document(s).  The created documents are then printed and used to perform the count.</a:t>
            </a:r>
          </a:p>
          <a:p>
            <a:pPr lvl="0"/>
            <a:endParaRPr lang="en-US" sz="1400" dirty="0">
              <a:solidFill>
                <a:schemeClr val="bg1"/>
              </a:solidFill>
              <a:latin typeface="Times New Roman" panose="02020603050405020304" pitchFamily="18" charset="0"/>
              <a:cs typeface="Times New Roman" panose="02020603050405020304" pitchFamily="18" charset="0"/>
            </a:endParaRPr>
          </a:p>
          <a:p>
            <a:pPr lvl="0"/>
            <a:r>
              <a:rPr lang="en-US" sz="1400" dirty="0">
                <a:solidFill>
                  <a:srgbClr val="FFFF99"/>
                </a:solidFill>
                <a:latin typeface="Times New Roman" panose="02020603050405020304" pitchFamily="18" charset="0"/>
                <a:cs typeface="Times New Roman" panose="02020603050405020304" pitchFamily="18" charset="0"/>
              </a:rPr>
              <a:t>Important!  </a:t>
            </a:r>
            <a:r>
              <a:rPr lang="en-US" sz="1400" dirty="0">
                <a:solidFill>
                  <a:schemeClr val="bg1"/>
                </a:solidFill>
                <a:latin typeface="Times New Roman" panose="02020603050405020304" pitchFamily="18" charset="0"/>
                <a:cs typeface="Times New Roman" panose="02020603050405020304" pitchFamily="18" charset="0"/>
              </a:rPr>
              <a:t>Prior to doing the inventory, a posting block may be set on all materials to be inventoried.  It prevents any good movements from occurring while the materials are being counted. </a:t>
            </a:r>
            <a:r>
              <a:rPr lang="en-US" sz="1400" dirty="0">
                <a:solidFill>
                  <a:srgbClr val="FFFF99"/>
                </a:solidFill>
                <a:latin typeface="Times New Roman" panose="02020603050405020304" pitchFamily="18" charset="0"/>
                <a:cs typeface="Times New Roman" panose="02020603050405020304" pitchFamily="18" charset="0"/>
              </a:rPr>
              <a:t>The posting block should not be set until the day of the inventory count.</a:t>
            </a:r>
          </a:p>
          <a:p>
            <a:pPr lvl="0"/>
            <a:endParaRPr lang="en-US" sz="1400" dirty="0">
              <a:solidFill>
                <a:schemeClr val="bg1"/>
              </a:solidFill>
              <a:latin typeface="Times New Roman" panose="02020603050405020304" pitchFamily="18" charset="0"/>
              <a:cs typeface="Times New Roman" panose="02020603050405020304" pitchFamily="18" charset="0"/>
            </a:endParaRPr>
          </a:p>
          <a:p>
            <a:pPr lvl="0"/>
            <a:r>
              <a:rPr lang="en-US" sz="1400" dirty="0">
                <a:solidFill>
                  <a:schemeClr val="bg1"/>
                </a:solidFill>
                <a:latin typeface="Times New Roman" panose="02020603050405020304" pitchFamily="18" charset="0"/>
                <a:cs typeface="Times New Roman" panose="02020603050405020304" pitchFamily="18" charset="0"/>
              </a:rPr>
              <a:t>BSIP inventory counts are performed “</a:t>
            </a:r>
            <a:r>
              <a:rPr lang="en-US" sz="1400" dirty="0">
                <a:solidFill>
                  <a:srgbClr val="FFFF99"/>
                </a:solidFill>
                <a:latin typeface="Times New Roman" panose="02020603050405020304" pitchFamily="18" charset="0"/>
                <a:cs typeface="Times New Roman" panose="02020603050405020304" pitchFamily="18" charset="0"/>
              </a:rPr>
              <a:t>blind</a:t>
            </a:r>
            <a:r>
              <a:rPr lang="en-US" sz="1400" dirty="0">
                <a:solidFill>
                  <a:schemeClr val="bg1"/>
                </a:solidFill>
                <a:latin typeface="Times New Roman" panose="02020603050405020304" pitchFamily="18" charset="0"/>
                <a:cs typeface="Times New Roman" panose="02020603050405020304" pitchFamily="18" charset="0"/>
              </a:rPr>
              <a:t>,”; i.e., the current stock quantity does not display on the inventory documents.  All materials, including those with zero difference between current quantity and counted quantity, must be </a:t>
            </a:r>
            <a:r>
              <a:rPr lang="en-US" sz="1400">
                <a:solidFill>
                  <a:schemeClr val="bg1"/>
                </a:solidFill>
                <a:latin typeface="Times New Roman" panose="02020603050405020304" pitchFamily="18" charset="0"/>
                <a:cs typeface="Times New Roman" panose="02020603050405020304" pitchFamily="18" charset="0"/>
              </a:rPr>
              <a:t>entered into BSIP</a:t>
            </a:r>
            <a:r>
              <a:rPr lang="en-US" sz="1400" dirty="0">
                <a:solidFill>
                  <a:schemeClr val="bg1"/>
                </a:solidFill>
                <a:latin typeface="Times New Roman" panose="02020603050405020304" pitchFamily="18" charset="0"/>
                <a:cs typeface="Times New Roman" panose="02020603050405020304" pitchFamily="18" charset="0"/>
              </a:rPr>
              <a:t>.</a:t>
            </a:r>
          </a:p>
          <a:p>
            <a:pPr lvl="0"/>
            <a:endParaRPr lang="en-US" sz="1400" dirty="0">
              <a:solidFill>
                <a:schemeClr val="bg1"/>
              </a:solidFill>
              <a:latin typeface="Times New Roman" panose="02020603050405020304" pitchFamily="18" charset="0"/>
              <a:cs typeface="Times New Roman" panose="02020603050405020304" pitchFamily="18" charset="0"/>
            </a:endParaRPr>
          </a:p>
          <a:p>
            <a:pPr lvl="0"/>
            <a:r>
              <a:rPr lang="en-US" sz="1400" dirty="0">
                <a:solidFill>
                  <a:schemeClr val="bg1"/>
                </a:solidFill>
                <a:latin typeface="Times New Roman" panose="02020603050405020304" pitchFamily="18" charset="0"/>
                <a:cs typeface="Times New Roman" panose="02020603050405020304" pitchFamily="18" charset="0"/>
              </a:rPr>
              <a:t>After the manual count, the results are input into BSIP.  The results should be reviewed and any entry errors corrected.  The documents must then be posted.  To finalize the inventory, review the List of Inventory Differences to ensure that all materials on the list have been counted, recounted, deleted and/or differences have been posted. A printed list of inventory differences from MI20 should be kept with your inventory documents for records purposes.</a:t>
            </a:r>
          </a:p>
        </p:txBody>
      </p:sp>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6" name="Picture 5">
            <a:extLst>
              <a:ext uri="{FF2B5EF4-FFF2-40B4-BE49-F238E27FC236}">
                <a16:creationId xmlns:a16="http://schemas.microsoft.com/office/drawing/2014/main" id="{F47A985C-7EF6-464C-8EA9-084F35831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200"/>
            <a:ext cx="2743200" cy="2468880"/>
          </a:xfrm>
          <a:prstGeom prst="rect">
            <a:avLst/>
          </a:prstGeom>
        </p:spPr>
      </p:pic>
    </p:spTree>
    <p:extLst>
      <p:ext uri="{BB962C8B-B14F-4D97-AF65-F5344CB8AC3E}">
        <p14:creationId xmlns:p14="http://schemas.microsoft.com/office/powerpoint/2010/main" val="192970272"/>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03120"/>
            <a:ext cx="3657600" cy="3108960"/>
          </a:xfrm>
          <a:prstGeom prst="rect">
            <a:avLst/>
          </a:prstGeom>
        </p:spPr>
      </p:pic>
      <p:sp>
        <p:nvSpPr>
          <p:cNvPr id="6" name="Text Thank you"/>
          <p:cNvSpPr txBox="1"/>
          <p:nvPr/>
        </p:nvSpPr>
        <p:spPr>
          <a:xfrm>
            <a:off x="914400" y="457200"/>
            <a:ext cx="7315200" cy="1200329"/>
          </a:xfrm>
          <a:prstGeom prst="rect">
            <a:avLst/>
          </a:prstGeom>
          <a:noFill/>
        </p:spPr>
        <p:txBody>
          <a:bodyPr wrap="square" rtlCol="0">
            <a:spAutoFit/>
          </a:bodyPr>
          <a:lstStyle/>
          <a:p>
            <a:pPr algn="ctr"/>
            <a:r>
              <a:rPr lang="en-US" sz="7200" b="1" dirty="0">
                <a:solidFill>
                  <a:schemeClr val="bg1"/>
                </a:solidFill>
                <a:latin typeface="Lucida Calligraphy" panose="03010101010101010101" pitchFamily="66" charset="0"/>
              </a:rPr>
              <a:t>Questions</a:t>
            </a:r>
          </a:p>
        </p:txBody>
      </p:sp>
      <p:pic>
        <p:nvPicPr>
          <p:cNvPr id="4"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2" name="TextBox 1">
            <a:extLst>
              <a:ext uri="{FF2B5EF4-FFF2-40B4-BE49-F238E27FC236}">
                <a16:creationId xmlns:a16="http://schemas.microsoft.com/office/drawing/2014/main" id="{0BF2EAAD-2B2C-4F78-BF11-6720F9E1EA5D}"/>
              </a:ext>
            </a:extLst>
          </p:cNvPr>
          <p:cNvSpPr txBox="1"/>
          <p:nvPr/>
        </p:nvSpPr>
        <p:spPr>
          <a:xfrm>
            <a:off x="2286000" y="1645920"/>
            <a:ext cx="4493538" cy="369332"/>
          </a:xfrm>
          <a:prstGeom prst="rect">
            <a:avLst/>
          </a:prstGeom>
          <a:noFill/>
        </p:spPr>
        <p:txBody>
          <a:bodyPr wrap="none" rtlCol="0">
            <a:spAutoFit/>
          </a:bodyPr>
          <a:lstStyle/>
          <a:p>
            <a:pPr>
              <a:tabLst>
                <a:tab pos="914400" algn="l"/>
                <a:tab pos="1774825" algn="l"/>
              </a:tabLst>
            </a:pPr>
            <a:r>
              <a:rPr lang="en-US" b="1" dirty="0">
                <a:solidFill>
                  <a:schemeClr val="bg1"/>
                </a:solidFill>
                <a:latin typeface="Lucida Calligraphy" panose="03010101010101010101" pitchFamily="66" charset="0"/>
              </a:rPr>
              <a:t>Email:  </a:t>
            </a:r>
            <a:r>
              <a:rPr lang="en-US" dirty="0">
                <a:solidFill>
                  <a:srgbClr val="0070C0"/>
                </a:solidFill>
                <a:latin typeface="Lucida Calligraphy" panose="03010101010101010101" pitchFamily="66" charset="0"/>
                <a:hlinkClick r:id="rId5"/>
              </a:rPr>
              <a:t>Stephen.Wright@dpi.nc.gov</a:t>
            </a:r>
            <a:endParaRPr lang="en-US" dirty="0">
              <a:solidFill>
                <a:srgbClr val="0070C0"/>
              </a:solidFill>
              <a:latin typeface="Lucida Calligraphy" panose="03010101010101010101" pitchFamily="66" charset="0"/>
            </a:endParaRPr>
          </a:p>
        </p:txBody>
      </p:sp>
    </p:spTree>
    <p:extLst>
      <p:ext uri="{BB962C8B-B14F-4D97-AF65-F5344CB8AC3E}">
        <p14:creationId xmlns:p14="http://schemas.microsoft.com/office/powerpoint/2010/main" val="403617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828800"/>
            <a:ext cx="3657600" cy="3657600"/>
          </a:xfrm>
          <a:prstGeom prst="rect">
            <a:avLst/>
          </a:prstGeom>
        </p:spPr>
      </p:pic>
      <p:sp>
        <p:nvSpPr>
          <p:cNvPr id="6" name="Text Thank you"/>
          <p:cNvSpPr txBox="1"/>
          <p:nvPr/>
        </p:nvSpPr>
        <p:spPr>
          <a:xfrm>
            <a:off x="914400" y="457200"/>
            <a:ext cx="7315200" cy="1200329"/>
          </a:xfrm>
          <a:prstGeom prst="rect">
            <a:avLst/>
          </a:prstGeom>
          <a:noFill/>
        </p:spPr>
        <p:txBody>
          <a:bodyPr wrap="square" rtlCol="0">
            <a:spAutoFit/>
          </a:bodyPr>
          <a:lstStyle/>
          <a:p>
            <a:pPr algn="ctr"/>
            <a:r>
              <a:rPr lang="en-US" sz="7200" b="1" dirty="0">
                <a:solidFill>
                  <a:schemeClr val="bg1"/>
                </a:solidFill>
                <a:latin typeface="Lucida Calligraphy" panose="03010101010101010101" pitchFamily="66" charset="0"/>
              </a:rPr>
              <a:t>Thank You!</a:t>
            </a:r>
          </a:p>
        </p:txBody>
      </p:sp>
      <p:sp>
        <p:nvSpPr>
          <p:cNvPr id="7" name="TextBox CS Wright"/>
          <p:cNvSpPr txBox="1"/>
          <p:nvPr/>
        </p:nvSpPr>
        <p:spPr>
          <a:xfrm>
            <a:off x="5257800" y="4343400"/>
            <a:ext cx="2196435" cy="523220"/>
          </a:xfrm>
          <a:prstGeom prst="rect">
            <a:avLst/>
          </a:prstGeom>
          <a:noFill/>
        </p:spPr>
        <p:txBody>
          <a:bodyPr wrap="none" rtlCol="0">
            <a:spAutoFit/>
          </a:bodyPr>
          <a:lstStyle/>
          <a:p>
            <a:r>
              <a:rPr lang="en-US" sz="1400" b="1" dirty="0">
                <a:solidFill>
                  <a:schemeClr val="bg1"/>
                </a:solidFill>
                <a:latin typeface="Lucida Calligraphy" panose="03010101010101010101" pitchFamily="66" charset="0"/>
              </a:rPr>
              <a:t>Stephen Wright</a:t>
            </a:r>
          </a:p>
          <a:p>
            <a:r>
              <a:rPr lang="en-US" sz="1400" b="1" dirty="0">
                <a:solidFill>
                  <a:schemeClr val="bg1"/>
                </a:solidFill>
                <a:latin typeface="Lucida Calligraphy" panose="03010101010101010101" pitchFamily="66" charset="0"/>
              </a:rPr>
              <a:t>Technical Consultant</a:t>
            </a:r>
          </a:p>
        </p:txBody>
      </p:sp>
    </p:spTree>
    <p:extLst>
      <p:ext uri="{BB962C8B-B14F-4D97-AF65-F5344CB8AC3E}">
        <p14:creationId xmlns:p14="http://schemas.microsoft.com/office/powerpoint/2010/main" val="1405542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advClick="0">
        <p15:prstTrans prst="origami"/>
      </p:transition>
    </mc:Choice>
    <mc:Fallback xmlns="">
      <p:transition spd="slow" advClick="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tabLst>
            <a:tab pos="914400" algn="l"/>
            <a:tab pos="1774825" algn="l"/>
          </a:tabLst>
          <a:defRPr dirty="0" smtClean="0">
            <a:solidFill>
              <a:schemeClr val="bg1"/>
            </a:solidFill>
            <a:latin typeface="Lucida Calligraphy" panose="03010101010101010101" pitchFamily="66"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15413</TotalTime>
  <Words>431</Words>
  <Application>Microsoft Office PowerPoint</Application>
  <PresentationFormat>On-screen Show (4:3)</PresentationFormat>
  <Paragraphs>38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Lucida Calligraphy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Wright</dc:creator>
  <cp:lastModifiedBy>CS Wright</cp:lastModifiedBy>
  <cp:revision>514</cp:revision>
  <cp:lastPrinted>2018-09-11T18:10:21Z</cp:lastPrinted>
  <dcterms:created xsi:type="dcterms:W3CDTF">2018-01-10T14:59:28Z</dcterms:created>
  <dcterms:modified xsi:type="dcterms:W3CDTF">2020-01-29T17:50:23Z</dcterms:modified>
</cp:coreProperties>
</file>