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92" r:id="rId3"/>
    <p:sldId id="288" r:id="rId4"/>
    <p:sldId id="322" r:id="rId5"/>
    <p:sldId id="319" r:id="rId6"/>
    <p:sldId id="294" r:id="rId7"/>
    <p:sldId id="313" r:id="rId8"/>
    <p:sldId id="323" r:id="rId9"/>
    <p:sldId id="324" r:id="rId10"/>
    <p:sldId id="325" r:id="rId11"/>
    <p:sldId id="326" r:id="rId12"/>
    <p:sldId id="327" r:id="rId13"/>
    <p:sldId id="328" r:id="rId14"/>
    <p:sldId id="329" r:id="rId15"/>
    <p:sldId id="330" r:id="rId16"/>
    <p:sldId id="331" r:id="rId17"/>
    <p:sldId id="290"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784351-CD30-46AE-B116-0C04E258B724}">
          <p14:sldIdLst>
            <p14:sldId id="257"/>
            <p14:sldId id="292"/>
            <p14:sldId id="288"/>
            <p14:sldId id="322"/>
            <p14:sldId id="319"/>
            <p14:sldId id="294"/>
            <p14:sldId id="313"/>
            <p14:sldId id="323"/>
            <p14:sldId id="324"/>
            <p14:sldId id="325"/>
            <p14:sldId id="326"/>
            <p14:sldId id="327"/>
            <p14:sldId id="328"/>
            <p14:sldId id="329"/>
            <p14:sldId id="330"/>
            <p14:sldId id="331"/>
            <p14:sldId id="290"/>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94660"/>
  </p:normalViewPr>
  <p:slideViewPr>
    <p:cSldViewPr>
      <p:cViewPr varScale="1">
        <p:scale>
          <a:sx n="116" d="100"/>
          <a:sy n="116" d="100"/>
        </p:scale>
        <p:origin x="96" y="12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08A4F-85FE-4A04-A6B9-74432296E511}" type="datetimeFigureOut">
              <a:rPr lang="en-US" smtClean="0"/>
              <a:t>1/29/2020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90C4F-B312-43B0-B47A-27B380DDFC43}" type="slidenum">
              <a:rPr lang="en-US" smtClean="0"/>
              <a:t>‹#›</a:t>
            </a:fld>
            <a:endParaRPr lang="en-US" dirty="0"/>
          </a:p>
        </p:txBody>
      </p:sp>
    </p:spTree>
    <p:extLst>
      <p:ext uri="{BB962C8B-B14F-4D97-AF65-F5344CB8AC3E}">
        <p14:creationId xmlns:p14="http://schemas.microsoft.com/office/powerpoint/2010/main" val="420186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10768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357862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20315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49114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410159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113168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267330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374488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403462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4062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426292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B08E3-1218-4ED3-BCD3-F7BB772076A9}" type="datetimeFigureOut">
              <a:rPr lang="en-US" smtClean="0"/>
              <a:t>1/29/2020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EF513-C9DD-47E7-A193-E495819E63F9}" type="slidenum">
              <a:rPr lang="en-US" smtClean="0"/>
              <a:t>‹#›</a:t>
            </a:fld>
            <a:endParaRPr lang="en-US" dirty="0"/>
          </a:p>
        </p:txBody>
      </p:sp>
    </p:spTree>
    <p:extLst>
      <p:ext uri="{BB962C8B-B14F-4D97-AF65-F5344CB8AC3E}">
        <p14:creationId xmlns:p14="http://schemas.microsoft.com/office/powerpoint/2010/main" val="3395740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mailto:Stephen.Wright@dpi.nc.gov"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Continue But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8" name="PPT Image">
            <a:extLst>
              <a:ext uri="{FF2B5EF4-FFF2-40B4-BE49-F238E27FC236}">
                <a16:creationId xmlns:a16="http://schemas.microsoft.com/office/drawing/2014/main" id="{826E5077-79E2-42E9-95F1-7F48A2138FB5}"/>
              </a:ext>
            </a:extLst>
          </p:cNvPr>
          <p:cNvPicPr>
            <a:picLocks noChangeAspect="1"/>
          </p:cNvPicPr>
          <p:nvPr/>
        </p:nvPicPr>
        <p:blipFill>
          <a:blip r:embed="rId4"/>
          <a:stretch>
            <a:fillRect/>
          </a:stretch>
        </p:blipFill>
        <p:spPr>
          <a:xfrm>
            <a:off x="914400" y="5029200"/>
            <a:ext cx="7315200" cy="914400"/>
          </a:xfrm>
          <a:prstGeom prst="rect">
            <a:avLst/>
          </a:prstGeom>
        </p:spPr>
      </p:pic>
      <p:sp>
        <p:nvSpPr>
          <p:cNvPr id="6" name="Txt - Two Methods">
            <a:extLst>
              <a:ext uri="{FF2B5EF4-FFF2-40B4-BE49-F238E27FC236}">
                <a16:creationId xmlns:a16="http://schemas.microsoft.com/office/drawing/2014/main" id="{763E777F-F57D-4A14-8D75-9F40D53A7100}"/>
              </a:ext>
            </a:extLst>
          </p:cNvPr>
          <p:cNvSpPr txBox="1"/>
          <p:nvPr/>
        </p:nvSpPr>
        <p:spPr>
          <a:xfrm>
            <a:off x="914400" y="457200"/>
            <a:ext cx="7315200" cy="3657600"/>
          </a:xfrm>
          <a:prstGeom prst="rect">
            <a:avLst/>
          </a:prstGeom>
          <a:noFill/>
        </p:spPr>
        <p:txBody>
          <a:bodyPr wrap="square" rtlCol="0" anchor="t">
            <a:noAutofit/>
          </a:bodyPr>
          <a:lstStyle/>
          <a:p>
            <a:pPr>
              <a:lnSpc>
                <a:spcPct val="150000"/>
              </a:lnSpc>
              <a:tabLst>
                <a:tab pos="914400" algn="l"/>
                <a:tab pos="1774825" algn="l"/>
              </a:tabLst>
            </a:pPr>
            <a:r>
              <a:rPr lang="en-US" sz="2400" dirty="0">
                <a:solidFill>
                  <a:srgbClr val="FFFF99"/>
                </a:solidFill>
                <a:latin typeface="Lucida Calligraphy" panose="03010101010101010101" pitchFamily="66" charset="0"/>
              </a:rPr>
              <a:t>Two methods to observe tutorial</a:t>
            </a:r>
            <a:endParaRPr lang="en-US" sz="1400" dirty="0">
              <a:solidFill>
                <a:srgbClr val="FFFF99"/>
              </a:solidFill>
              <a:latin typeface="Lucida Calligraphy" panose="03010101010101010101" pitchFamily="66" charset="0"/>
            </a:endParaRPr>
          </a:p>
          <a:p>
            <a:pPr lvl="1">
              <a:lnSpc>
                <a:spcPct val="150000"/>
              </a:lnSpc>
              <a:tabLst>
                <a:tab pos="914400" algn="l"/>
                <a:tab pos="1774825" algn="l"/>
              </a:tabLst>
            </a:pPr>
            <a:endParaRPr lang="en-US" sz="1400" dirty="0">
              <a:solidFill>
                <a:schemeClr val="bg1"/>
              </a:solidFill>
              <a:latin typeface="Lucida Calligraphy" panose="03010101010101010101" pitchFamily="66" charset="0"/>
            </a:endParaRPr>
          </a:p>
          <a:p>
            <a:pPr marL="800100" lvl="1" indent="-342900">
              <a:lnSpc>
                <a:spcPct val="150000"/>
              </a:lnSpc>
              <a:buFont typeface="+mj-lt"/>
              <a:buAutoNum type="arabicPeriod"/>
              <a:tabLst>
                <a:tab pos="914400" algn="l"/>
                <a:tab pos="1774825" algn="l"/>
              </a:tabLst>
            </a:pPr>
            <a:r>
              <a:rPr lang="en-US" sz="1400" dirty="0">
                <a:solidFill>
                  <a:schemeClr val="bg1"/>
                </a:solidFill>
                <a:latin typeface="Lucida Calligraphy" panose="03010101010101010101" pitchFamily="66" charset="0"/>
              </a:rPr>
              <a:t>Standard Method</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This method allows presentation to be resized  to user preference.</a:t>
            </a:r>
          </a:p>
          <a:p>
            <a:pPr lvl="2">
              <a:lnSpc>
                <a:spcPct val="150000"/>
              </a:lnSpc>
              <a:tabLst>
                <a:tab pos="914400" algn="l"/>
                <a:tab pos="1774825" algn="l"/>
              </a:tabLst>
            </a:pPr>
            <a:endParaRPr lang="en-US" sz="800" dirty="0">
              <a:solidFill>
                <a:schemeClr val="bg1"/>
              </a:solidFill>
              <a:latin typeface="Lucida Calligraphy" panose="03010101010101010101" pitchFamily="66" charset="0"/>
            </a:endParaRPr>
          </a:p>
          <a:p>
            <a:pPr marL="800100" lvl="1" indent="-342900">
              <a:lnSpc>
                <a:spcPct val="150000"/>
              </a:lnSpc>
              <a:buFont typeface="+mj-lt"/>
              <a:buAutoNum type="arabicPeriod"/>
              <a:tabLst>
                <a:tab pos="914400" algn="l"/>
                <a:tab pos="1774825" algn="l"/>
              </a:tabLst>
            </a:pPr>
            <a:r>
              <a:rPr lang="en-US" sz="1400" dirty="0">
                <a:solidFill>
                  <a:schemeClr val="bg1"/>
                </a:solidFill>
                <a:latin typeface="Lucida Calligraphy" panose="03010101010101010101" pitchFamily="66" charset="0"/>
              </a:rPr>
              <a:t>Slide Show Method </a:t>
            </a:r>
            <a:r>
              <a:rPr lang="en-US" sz="800" dirty="0">
                <a:solidFill>
                  <a:schemeClr val="bg1"/>
                </a:solidFill>
                <a:latin typeface="Lucida Calligraphy" panose="03010101010101010101" pitchFamily="66" charset="0"/>
              </a:rPr>
              <a:t>(Example below)</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Presentation fills entire screen</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Click on Slide Show tab at top of screen</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Click icon &lt;From Beginning&gt;</a:t>
            </a:r>
          </a:p>
          <a:p>
            <a:pPr marL="1257300" lvl="2" indent="-342900">
              <a:lnSpc>
                <a:spcPct val="150000"/>
              </a:lnSpc>
              <a:buFont typeface="Arial" panose="020B0604020202020204" pitchFamily="34" charset="0"/>
              <a:buChar char="•"/>
              <a:tabLst>
                <a:tab pos="914400" algn="l"/>
                <a:tab pos="1774825" algn="l"/>
              </a:tabLst>
            </a:pPr>
            <a:endParaRPr lang="en-US" sz="1400" dirty="0">
              <a:solidFill>
                <a:schemeClr val="bg1"/>
              </a:solidFill>
              <a:latin typeface="Lucida Calligraphy" panose="03010101010101010101" pitchFamily="66" charset="0"/>
            </a:endParaRPr>
          </a:p>
          <a:p>
            <a:pPr marL="914400" lvl="1" indent="-914400">
              <a:lnSpc>
                <a:spcPct val="150000"/>
              </a:lnSpc>
              <a:tabLst>
                <a:tab pos="914400" algn="l"/>
              </a:tabLst>
            </a:pPr>
            <a:r>
              <a:rPr lang="en-US" sz="1400" b="1" dirty="0">
                <a:solidFill>
                  <a:srgbClr val="FFFF99"/>
                </a:solidFill>
                <a:latin typeface="Lucida Calligraphy" panose="03010101010101010101" pitchFamily="66" charset="0"/>
              </a:rPr>
              <a:t>Note: </a:t>
            </a:r>
            <a:r>
              <a:rPr lang="en-US" sz="1400" b="1" dirty="0">
                <a:solidFill>
                  <a:srgbClr val="FFFF00"/>
                </a:solidFill>
                <a:latin typeface="Lucida Calligraphy" panose="03010101010101010101" pitchFamily="66" charset="0"/>
              </a:rPr>
              <a:t>	</a:t>
            </a:r>
            <a:r>
              <a:rPr lang="en-US" sz="1400" dirty="0">
                <a:solidFill>
                  <a:schemeClr val="bg1"/>
                </a:solidFill>
                <a:latin typeface="Lucida Calligraphy" panose="03010101010101010101" pitchFamily="66" charset="0"/>
              </a:rPr>
              <a:t>Either method; to advance click the progression arrow in the bottom right corner of each slide or press the down-arrow key.</a:t>
            </a:r>
          </a:p>
          <a:p>
            <a:pPr lvl="1">
              <a:lnSpc>
                <a:spcPct val="150000"/>
              </a:lnSpc>
              <a:tabLst>
                <a:tab pos="914400" algn="l"/>
                <a:tab pos="1774825" algn="l"/>
              </a:tabLst>
            </a:pPr>
            <a:endParaRPr lang="en-US" sz="1400" dirty="0">
              <a:solidFill>
                <a:schemeClr val="bg1"/>
              </a:solidFill>
              <a:latin typeface="Lucida Calligraphy" panose="03010101010101010101" pitchFamily="66" charset="0"/>
            </a:endParaRPr>
          </a:p>
          <a:p>
            <a:pPr marL="342900" indent="-342900" algn="ctr">
              <a:lnSpc>
                <a:spcPct val="150000"/>
              </a:lnSpc>
              <a:buFont typeface="+mj-lt"/>
              <a:buAutoNum type="arabicPeriod"/>
              <a:tabLst>
                <a:tab pos="914400" algn="l"/>
                <a:tab pos="1774825" algn="l"/>
              </a:tabLst>
            </a:pPr>
            <a:endParaRPr lang="en-US" sz="1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1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2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2400"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29143349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18" name="Text Steps 1 - 3">
            <a:extLst>
              <a:ext uri="{FF2B5EF4-FFF2-40B4-BE49-F238E27FC236}">
                <a16:creationId xmlns:a16="http://schemas.microsoft.com/office/drawing/2014/main" id="{D28D4E11-4966-43AE-BB6D-99A66312159C}"/>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 Opens:</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Batch Input Created for the Creation of Phys. Inv. Docmts</a:t>
            </a:r>
            <a:endParaRPr lang="en-US" sz="800" i="1" dirty="0">
              <a:solidFill>
                <a:srgbClr val="FFFF99"/>
              </a:solidFill>
              <a:latin typeface="Times New Roman" panose="02020603050405020304" pitchFamily="18" charset="0"/>
              <a:cs typeface="Times New Roman" panose="02020603050405020304" pitchFamily="18" charset="0"/>
            </a:endParaRPr>
          </a:p>
          <a:p>
            <a:pPr marL="228600" lvl="0">
              <a:lnSpc>
                <a:spcPct val="150000"/>
              </a:lnSpc>
              <a:defRPr/>
            </a:pPr>
            <a:endParaRPr lang="en-US" sz="800" b="1" i="1" dirty="0">
              <a:solidFill>
                <a:prstClr val="white"/>
              </a:solidFill>
              <a:latin typeface="Times New Roman" panose="02020603050405020304" pitchFamily="18" charset="0"/>
              <a:cs typeface="Times New Roman" panose="02020603050405020304" pitchFamily="18" charset="0"/>
            </a:endParaRPr>
          </a:p>
          <a:p>
            <a:pPr marL="236538" indent="-236538">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Process Session Button</a:t>
            </a:r>
          </a:p>
          <a:p>
            <a:pPr lvl="1">
              <a:lnSpc>
                <a:spcPct val="150000"/>
              </a:lnSpc>
            </a:pPr>
            <a:endParaRPr lang="en-US" sz="1400" dirty="0">
              <a:solidFill>
                <a:srgbClr val="FFFF99"/>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4BFCD99-CD09-4F78-B6FA-247A21B2ABAB}"/>
              </a:ext>
            </a:extLst>
          </p:cNvPr>
          <p:cNvPicPr>
            <a:picLocks/>
          </p:cNvPicPr>
          <p:nvPr/>
        </p:nvPicPr>
        <p:blipFill>
          <a:blip r:embed="rId4"/>
          <a:stretch>
            <a:fillRect/>
          </a:stretch>
        </p:blipFill>
        <p:spPr>
          <a:xfrm>
            <a:off x="3657600" y="457200"/>
            <a:ext cx="5029200" cy="5486400"/>
          </a:xfrm>
          <a:prstGeom prst="rect">
            <a:avLst/>
          </a:prstGeom>
        </p:spPr>
      </p:pic>
      <p:pic>
        <p:nvPicPr>
          <p:cNvPr id="3" name="Picture 2">
            <a:extLst>
              <a:ext uri="{FF2B5EF4-FFF2-40B4-BE49-F238E27FC236}">
                <a16:creationId xmlns:a16="http://schemas.microsoft.com/office/drawing/2014/main" id="{53873C8A-1D3A-4EC6-8DAB-AEDFA11F3557}"/>
              </a:ext>
            </a:extLst>
          </p:cNvPr>
          <p:cNvPicPr>
            <a:picLocks noChangeAspect="1"/>
          </p:cNvPicPr>
          <p:nvPr/>
        </p:nvPicPr>
        <p:blipFill>
          <a:blip r:embed="rId5"/>
          <a:stretch>
            <a:fillRect/>
          </a:stretch>
        </p:blipFill>
        <p:spPr>
          <a:xfrm>
            <a:off x="533400" y="1752600"/>
            <a:ext cx="814732" cy="164592"/>
          </a:xfrm>
          <a:prstGeom prst="rect">
            <a:avLst/>
          </a:prstGeom>
        </p:spPr>
      </p:pic>
    </p:spTree>
    <p:extLst>
      <p:ext uri="{BB962C8B-B14F-4D97-AF65-F5344CB8AC3E}">
        <p14:creationId xmlns:p14="http://schemas.microsoft.com/office/powerpoint/2010/main" val="1018326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18" name="Text Steps 1 - 3">
            <a:extLst>
              <a:ext uri="{FF2B5EF4-FFF2-40B4-BE49-F238E27FC236}">
                <a16:creationId xmlns:a16="http://schemas.microsoft.com/office/drawing/2014/main" id="{D28D4E11-4966-43AE-BB6D-99A66312159C}"/>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 Opens:</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Batch Input: Session Overview</a:t>
            </a:r>
            <a:endParaRPr lang="en-US" sz="800" dirty="0">
              <a:solidFill>
                <a:srgbClr val="FFFF99"/>
              </a:solidFill>
              <a:latin typeface="Times New Roman" panose="02020603050405020304" pitchFamily="18" charset="0"/>
              <a:cs typeface="Times New Roman" panose="02020603050405020304" pitchFamily="18" charset="0"/>
            </a:endParaRPr>
          </a:p>
          <a:p>
            <a:pPr marL="228600" lvl="0">
              <a:lnSpc>
                <a:spcPct val="150000"/>
              </a:lnSpc>
              <a:defRPr/>
            </a:pPr>
            <a:endParaRPr lang="en-US" sz="800" b="1" i="1" dirty="0">
              <a:solidFill>
                <a:prstClr val="white"/>
              </a:solidFill>
              <a:latin typeface="Times New Roman" panose="02020603050405020304" pitchFamily="18" charset="0"/>
              <a:cs typeface="Times New Roman" panose="02020603050405020304" pitchFamily="18" charset="0"/>
            </a:endParaRPr>
          </a:p>
          <a:p>
            <a:pPr marL="236538" indent="-236538">
              <a:lnSpc>
                <a:spcPct val="150000"/>
              </a:lnSpc>
              <a:buFont typeface="Wingdings" panose="05000000000000000000" pitchFamily="2" charset="2"/>
              <a:buChar char="q"/>
              <a:tabLst>
                <a:tab pos="1941513"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Select icon 	to the left of the {session name}  </a:t>
            </a:r>
            <a:br>
              <a:rPr lang="en-US" sz="1400" dirty="0">
                <a:solidFill>
                  <a:schemeClr val="bg1"/>
                </a:solidFill>
                <a:latin typeface="Times New Roman" panose="02020603050405020304" pitchFamily="18" charset="0"/>
                <a:cs typeface="Times New Roman" panose="02020603050405020304" pitchFamily="18" charset="0"/>
              </a:rPr>
            </a:br>
            <a:r>
              <a:rPr lang="en-US" sz="1000" dirty="0">
                <a:solidFill>
                  <a:srgbClr val="FFFF99"/>
                </a:solidFill>
                <a:latin typeface="Times New Roman" panose="02020603050405020304" pitchFamily="18" charset="0"/>
                <a:cs typeface="Times New Roman" panose="02020603050405020304" pitchFamily="18" charset="0"/>
              </a:rPr>
              <a:t>(This will highlight the row)</a:t>
            </a:r>
          </a:p>
          <a:p>
            <a:pPr marL="236538" indent="-236538">
              <a:lnSpc>
                <a:spcPct val="150000"/>
              </a:lnSpc>
              <a:buFont typeface="Wingdings" panose="05000000000000000000" pitchFamily="2" charset="2"/>
              <a:buChar char="q"/>
              <a:tabLst>
                <a:tab pos="1941513"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Process Button</a:t>
            </a:r>
          </a:p>
          <a:p>
            <a:pPr lvl="1">
              <a:lnSpc>
                <a:spcPct val="150000"/>
              </a:lnSpc>
            </a:pPr>
            <a:endParaRPr lang="en-US" sz="1400" dirty="0">
              <a:solidFill>
                <a:srgbClr val="FFFF99"/>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161908-7D71-40B6-B122-3B94EB03AD72}"/>
              </a:ext>
            </a:extLst>
          </p:cNvPr>
          <p:cNvPicPr>
            <a:picLocks noChangeAspect="1"/>
          </p:cNvPicPr>
          <p:nvPr/>
        </p:nvPicPr>
        <p:blipFill>
          <a:blip r:embed="rId4"/>
          <a:stretch>
            <a:fillRect/>
          </a:stretch>
        </p:blipFill>
        <p:spPr>
          <a:xfrm>
            <a:off x="2057400" y="1163548"/>
            <a:ext cx="134667" cy="164592"/>
          </a:xfrm>
          <a:prstGeom prst="rect">
            <a:avLst/>
          </a:prstGeom>
        </p:spPr>
      </p:pic>
      <p:pic>
        <p:nvPicPr>
          <p:cNvPr id="7" name="Picture 6">
            <a:extLst>
              <a:ext uri="{FF2B5EF4-FFF2-40B4-BE49-F238E27FC236}">
                <a16:creationId xmlns:a16="http://schemas.microsoft.com/office/drawing/2014/main" id="{077FF0A7-F37C-4E28-A71F-2051EF5E7033}"/>
              </a:ext>
            </a:extLst>
          </p:cNvPr>
          <p:cNvPicPr>
            <a:picLocks noChangeAspect="1"/>
          </p:cNvPicPr>
          <p:nvPr/>
        </p:nvPicPr>
        <p:blipFill>
          <a:blip r:embed="rId5"/>
          <a:stretch>
            <a:fillRect/>
          </a:stretch>
        </p:blipFill>
        <p:spPr>
          <a:xfrm>
            <a:off x="2331378" y="2057400"/>
            <a:ext cx="617222" cy="164592"/>
          </a:xfrm>
          <a:prstGeom prst="rect">
            <a:avLst/>
          </a:prstGeom>
        </p:spPr>
      </p:pic>
      <p:pic>
        <p:nvPicPr>
          <p:cNvPr id="8" name="Picture 7">
            <a:extLst>
              <a:ext uri="{FF2B5EF4-FFF2-40B4-BE49-F238E27FC236}">
                <a16:creationId xmlns:a16="http://schemas.microsoft.com/office/drawing/2014/main" id="{69763D38-2399-4B25-8CD5-36F368279734}"/>
              </a:ext>
            </a:extLst>
          </p:cNvPr>
          <p:cNvPicPr>
            <a:picLocks/>
          </p:cNvPicPr>
          <p:nvPr/>
        </p:nvPicPr>
        <p:blipFill>
          <a:blip r:embed="rId6"/>
          <a:stretch>
            <a:fillRect/>
          </a:stretch>
        </p:blipFill>
        <p:spPr>
          <a:xfrm>
            <a:off x="3657600" y="457200"/>
            <a:ext cx="5029200" cy="5486400"/>
          </a:xfrm>
          <a:prstGeom prst="rect">
            <a:avLst/>
          </a:prstGeom>
        </p:spPr>
      </p:pic>
    </p:spTree>
    <p:extLst>
      <p:ext uri="{BB962C8B-B14F-4D97-AF65-F5344CB8AC3E}">
        <p14:creationId xmlns:p14="http://schemas.microsoft.com/office/powerpoint/2010/main" val="4015013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18" name="Text Steps 1 - 3">
            <a:extLst>
              <a:ext uri="{FF2B5EF4-FFF2-40B4-BE49-F238E27FC236}">
                <a16:creationId xmlns:a16="http://schemas.microsoft.com/office/drawing/2014/main" id="{D28D4E11-4966-43AE-BB6D-99A66312159C}"/>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 Opens:</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Batch Input: Session Overview</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Process Session {Session Name}</a:t>
            </a:r>
            <a:endParaRPr lang="en-US" sz="800" dirty="0">
              <a:solidFill>
                <a:srgbClr val="FFFF99"/>
              </a:solidFill>
              <a:latin typeface="Times New Roman" panose="02020603050405020304" pitchFamily="18" charset="0"/>
              <a:cs typeface="Times New Roman" panose="02020603050405020304" pitchFamily="18" charset="0"/>
            </a:endParaRPr>
          </a:p>
          <a:p>
            <a:pPr marL="228600" lvl="0">
              <a:lnSpc>
                <a:spcPct val="150000"/>
              </a:lnSpc>
              <a:defRPr/>
            </a:pPr>
            <a:endParaRPr lang="en-US" sz="800" b="1" i="1" dirty="0">
              <a:solidFill>
                <a:prstClr val="white"/>
              </a:solidFill>
              <a:latin typeface="Times New Roman" panose="02020603050405020304" pitchFamily="18" charset="0"/>
              <a:cs typeface="Times New Roman" panose="02020603050405020304" pitchFamily="18" charset="0"/>
            </a:endParaRPr>
          </a:p>
          <a:p>
            <a:pPr marL="236538" indent="-236538">
              <a:lnSpc>
                <a:spcPct val="150000"/>
              </a:lnSpc>
              <a:buFont typeface="Wingdings" panose="05000000000000000000" pitchFamily="2" charset="2"/>
              <a:buChar char="q"/>
              <a:tabLst>
                <a:tab pos="1941513"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Background Radio Button</a:t>
            </a:r>
            <a:endParaRPr lang="en-US" sz="1000" dirty="0">
              <a:solidFill>
                <a:srgbClr val="FFFF99"/>
              </a:solidFill>
              <a:latin typeface="Times New Roman" panose="02020603050405020304" pitchFamily="18" charset="0"/>
              <a:cs typeface="Times New Roman" panose="02020603050405020304" pitchFamily="18" charset="0"/>
            </a:endParaRPr>
          </a:p>
          <a:p>
            <a:pPr marL="236538" indent="-236538">
              <a:lnSpc>
                <a:spcPct val="150000"/>
              </a:lnSpc>
              <a:buFont typeface="Wingdings" panose="05000000000000000000" pitchFamily="2" charset="2"/>
              <a:buChar char="q"/>
              <a:tabLst>
                <a:tab pos="1941513"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Process Button</a:t>
            </a:r>
            <a:endParaRPr lang="en-US" sz="800" dirty="0">
              <a:solidFill>
                <a:schemeClr val="bg1"/>
              </a:solidFill>
              <a:latin typeface="Times New Roman" panose="02020603050405020304" pitchFamily="18" charset="0"/>
              <a:cs typeface="Times New Roman" panose="02020603050405020304" pitchFamily="18" charset="0"/>
            </a:endParaRPr>
          </a:p>
          <a:p>
            <a:pPr lvl="1">
              <a:lnSpc>
                <a:spcPct val="150000"/>
              </a:lnSpc>
            </a:pPr>
            <a:endParaRPr lang="en-US" sz="800" dirty="0">
              <a:solidFill>
                <a:srgbClr val="FFFF99"/>
              </a:solidFill>
              <a:latin typeface="Times New Roman" panose="02020603050405020304" pitchFamily="18" charset="0"/>
              <a:cs typeface="Times New Roman" panose="02020603050405020304" pitchFamily="18" charset="0"/>
            </a:endParaRPr>
          </a:p>
          <a:p>
            <a:pPr lvl="1" indent="-457200">
              <a:lnSpc>
                <a:spcPct val="150000"/>
              </a:lnSpc>
            </a:pPr>
            <a:r>
              <a:rPr lang="en-US" sz="1400" dirty="0">
                <a:solidFill>
                  <a:srgbClr val="FFFF99"/>
                </a:solidFill>
                <a:latin typeface="Times New Roman" panose="02020603050405020304" pitchFamily="18" charset="0"/>
                <a:cs typeface="Times New Roman" panose="02020603050405020304" pitchFamily="18" charset="0"/>
              </a:rPr>
              <a:t>Tip:	</a:t>
            </a:r>
            <a:r>
              <a:rPr lang="en-US" sz="1400" dirty="0">
                <a:solidFill>
                  <a:schemeClr val="bg1"/>
                </a:solidFill>
                <a:latin typeface="Times New Roman" panose="02020603050405020304" pitchFamily="18" charset="0"/>
                <a:cs typeface="Times New Roman" panose="02020603050405020304" pitchFamily="18" charset="0"/>
              </a:rPr>
              <a:t>The system requires approximately 5+ plus minutes to process a batch session.   Please allow this time before continuing to the next step (Better to err on to much time versus to little).</a:t>
            </a:r>
            <a:endParaRPr lang="en-US" sz="1400" dirty="0">
              <a:solidFill>
                <a:srgbClr val="FFFF99"/>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B43B733-1821-4993-9EC9-A762B566D36D}"/>
              </a:ext>
            </a:extLst>
          </p:cNvPr>
          <p:cNvPicPr>
            <a:picLocks/>
          </p:cNvPicPr>
          <p:nvPr/>
        </p:nvPicPr>
        <p:blipFill>
          <a:blip r:embed="rId4"/>
          <a:stretch>
            <a:fillRect/>
          </a:stretch>
        </p:blipFill>
        <p:spPr>
          <a:xfrm>
            <a:off x="3657600" y="457200"/>
            <a:ext cx="5029200" cy="5486400"/>
          </a:xfrm>
          <a:prstGeom prst="rect">
            <a:avLst/>
          </a:prstGeom>
        </p:spPr>
      </p:pic>
      <p:pic>
        <p:nvPicPr>
          <p:cNvPr id="10" name="Picture 9">
            <a:extLst>
              <a:ext uri="{FF2B5EF4-FFF2-40B4-BE49-F238E27FC236}">
                <a16:creationId xmlns:a16="http://schemas.microsoft.com/office/drawing/2014/main" id="{26357360-D9BE-4569-9D2A-E6F5953F6207}"/>
              </a:ext>
            </a:extLst>
          </p:cNvPr>
          <p:cNvPicPr>
            <a:picLocks noChangeAspect="1"/>
          </p:cNvPicPr>
          <p:nvPr/>
        </p:nvPicPr>
        <p:blipFill rotWithShape="1">
          <a:blip r:embed="rId5"/>
          <a:srcRect l="25343" r="12435"/>
          <a:stretch/>
        </p:blipFill>
        <p:spPr>
          <a:xfrm>
            <a:off x="2286000" y="1828800"/>
            <a:ext cx="384048" cy="164592"/>
          </a:xfrm>
          <a:prstGeom prst="rect">
            <a:avLst/>
          </a:prstGeom>
        </p:spPr>
      </p:pic>
    </p:spTree>
    <p:extLst>
      <p:ext uri="{BB962C8B-B14F-4D97-AF65-F5344CB8AC3E}">
        <p14:creationId xmlns:p14="http://schemas.microsoft.com/office/powerpoint/2010/main" val="3857614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18" name="Text Steps 1 - 3">
            <a:extLst>
              <a:ext uri="{FF2B5EF4-FFF2-40B4-BE49-F238E27FC236}">
                <a16:creationId xmlns:a16="http://schemas.microsoft.com/office/drawing/2014/main" id="{D28D4E11-4966-43AE-BB6D-99A66312159C}"/>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 Opens:</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Batch Input: Session Overview</a:t>
            </a:r>
            <a:endParaRPr lang="en-US" sz="800" dirty="0">
              <a:solidFill>
                <a:srgbClr val="FFFF99"/>
              </a:solidFill>
              <a:latin typeface="Times New Roman" panose="02020603050405020304" pitchFamily="18" charset="0"/>
              <a:cs typeface="Times New Roman" panose="02020603050405020304" pitchFamily="18" charset="0"/>
            </a:endParaRPr>
          </a:p>
          <a:p>
            <a:pPr marL="228600" lvl="0">
              <a:lnSpc>
                <a:spcPct val="150000"/>
              </a:lnSpc>
              <a:defRPr/>
            </a:pPr>
            <a:endParaRPr lang="en-US" sz="800" b="1" i="1" dirty="0">
              <a:solidFill>
                <a:prstClr val="white"/>
              </a:solidFill>
              <a:latin typeface="Times New Roman" panose="02020603050405020304" pitchFamily="18" charset="0"/>
              <a:cs typeface="Times New Roman" panose="02020603050405020304" pitchFamily="18" charset="0"/>
            </a:endParaRPr>
          </a:p>
          <a:p>
            <a:pPr marL="236538" indent="-236538">
              <a:lnSpc>
                <a:spcPct val="150000"/>
              </a:lnSpc>
              <a:buFont typeface="Wingdings" panose="05000000000000000000" pitchFamily="2" charset="2"/>
              <a:buChar char="q"/>
              <a:tabLst>
                <a:tab pos="1941513"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Select icon 	to the left of the session name.  </a:t>
            </a:r>
            <a:br>
              <a:rPr lang="en-US" sz="1400" dirty="0">
                <a:solidFill>
                  <a:schemeClr val="bg1"/>
                </a:solidFill>
                <a:latin typeface="Times New Roman" panose="02020603050405020304" pitchFamily="18" charset="0"/>
                <a:cs typeface="Times New Roman" panose="02020603050405020304" pitchFamily="18" charset="0"/>
              </a:rPr>
            </a:br>
            <a:r>
              <a:rPr lang="en-US" sz="1000" dirty="0">
                <a:solidFill>
                  <a:srgbClr val="FFFF99"/>
                </a:solidFill>
                <a:latin typeface="Times New Roman" panose="02020603050405020304" pitchFamily="18" charset="0"/>
                <a:cs typeface="Times New Roman" panose="02020603050405020304" pitchFamily="18" charset="0"/>
              </a:rPr>
              <a:t>(This will highlight the row)</a:t>
            </a:r>
          </a:p>
          <a:p>
            <a:pPr marL="236538" indent="-236538">
              <a:lnSpc>
                <a:spcPct val="150000"/>
              </a:lnSpc>
              <a:buFont typeface="Wingdings" panose="05000000000000000000" pitchFamily="2" charset="2"/>
              <a:buChar char="q"/>
              <a:tabLst>
                <a:tab pos="1941513"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Log Button</a:t>
            </a:r>
          </a:p>
          <a:p>
            <a:pPr lvl="1">
              <a:lnSpc>
                <a:spcPct val="150000"/>
              </a:lnSpc>
            </a:pPr>
            <a:endParaRPr lang="en-US" sz="1400" dirty="0">
              <a:solidFill>
                <a:srgbClr val="FFFF99"/>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161908-7D71-40B6-B122-3B94EB03AD72}"/>
              </a:ext>
            </a:extLst>
          </p:cNvPr>
          <p:cNvPicPr>
            <a:picLocks noChangeAspect="1"/>
          </p:cNvPicPr>
          <p:nvPr/>
        </p:nvPicPr>
        <p:blipFill>
          <a:blip r:embed="rId4"/>
          <a:stretch>
            <a:fillRect/>
          </a:stretch>
        </p:blipFill>
        <p:spPr>
          <a:xfrm>
            <a:off x="2057400" y="1163548"/>
            <a:ext cx="134667" cy="164592"/>
          </a:xfrm>
          <a:prstGeom prst="rect">
            <a:avLst/>
          </a:prstGeom>
        </p:spPr>
      </p:pic>
      <p:pic>
        <p:nvPicPr>
          <p:cNvPr id="2" name="Picture 1">
            <a:extLst>
              <a:ext uri="{FF2B5EF4-FFF2-40B4-BE49-F238E27FC236}">
                <a16:creationId xmlns:a16="http://schemas.microsoft.com/office/drawing/2014/main" id="{618D4DD1-4D3F-4C60-AA2A-D71804F3A856}"/>
              </a:ext>
            </a:extLst>
          </p:cNvPr>
          <p:cNvPicPr>
            <a:picLocks noChangeAspect="1"/>
          </p:cNvPicPr>
          <p:nvPr/>
        </p:nvPicPr>
        <p:blipFill>
          <a:blip r:embed="rId5"/>
          <a:stretch>
            <a:fillRect/>
          </a:stretch>
        </p:blipFill>
        <p:spPr>
          <a:xfrm>
            <a:off x="2057400" y="2057400"/>
            <a:ext cx="444399" cy="164592"/>
          </a:xfrm>
          <a:prstGeom prst="rect">
            <a:avLst/>
          </a:prstGeom>
        </p:spPr>
      </p:pic>
      <p:pic>
        <p:nvPicPr>
          <p:cNvPr id="3" name="Picture 2">
            <a:extLst>
              <a:ext uri="{FF2B5EF4-FFF2-40B4-BE49-F238E27FC236}">
                <a16:creationId xmlns:a16="http://schemas.microsoft.com/office/drawing/2014/main" id="{92D6BD12-EE01-44E1-870E-848E57B14FE7}"/>
              </a:ext>
            </a:extLst>
          </p:cNvPr>
          <p:cNvPicPr>
            <a:picLocks/>
          </p:cNvPicPr>
          <p:nvPr/>
        </p:nvPicPr>
        <p:blipFill>
          <a:blip r:embed="rId6"/>
          <a:stretch>
            <a:fillRect/>
          </a:stretch>
        </p:blipFill>
        <p:spPr>
          <a:xfrm>
            <a:off x="3657600" y="457200"/>
            <a:ext cx="5029200" cy="5486400"/>
          </a:xfrm>
          <a:prstGeom prst="rect">
            <a:avLst/>
          </a:prstGeom>
        </p:spPr>
      </p:pic>
    </p:spTree>
    <p:extLst>
      <p:ext uri="{BB962C8B-B14F-4D97-AF65-F5344CB8AC3E}">
        <p14:creationId xmlns:p14="http://schemas.microsoft.com/office/powerpoint/2010/main" val="6326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18" name="Text Steps 1 - 3">
            <a:extLst>
              <a:ext uri="{FF2B5EF4-FFF2-40B4-BE49-F238E27FC236}">
                <a16:creationId xmlns:a16="http://schemas.microsoft.com/office/drawing/2014/main" id="{D28D4E11-4966-43AE-BB6D-99A66312159C}"/>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 Opens:</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Batch Input: Log Overview</a:t>
            </a:r>
            <a:endParaRPr lang="en-US" sz="800" dirty="0">
              <a:solidFill>
                <a:srgbClr val="FFFF99"/>
              </a:solidFill>
              <a:latin typeface="Times New Roman" panose="02020603050405020304" pitchFamily="18" charset="0"/>
              <a:cs typeface="Times New Roman" panose="02020603050405020304" pitchFamily="18" charset="0"/>
            </a:endParaRPr>
          </a:p>
          <a:p>
            <a:pPr marL="228600" lvl="0">
              <a:lnSpc>
                <a:spcPct val="150000"/>
              </a:lnSpc>
              <a:defRPr/>
            </a:pPr>
            <a:endParaRPr lang="en-US" sz="800" b="1" i="1" dirty="0">
              <a:solidFill>
                <a:prstClr val="white"/>
              </a:solidFill>
              <a:latin typeface="Times New Roman" panose="02020603050405020304" pitchFamily="18" charset="0"/>
              <a:cs typeface="Times New Roman" panose="02020603050405020304" pitchFamily="18" charset="0"/>
            </a:endParaRPr>
          </a:p>
          <a:p>
            <a:pPr marL="236538" indent="-236538">
              <a:lnSpc>
                <a:spcPct val="150000"/>
              </a:lnSpc>
              <a:buFont typeface="Wingdings" panose="05000000000000000000" pitchFamily="2" charset="2"/>
              <a:buChar char="q"/>
              <a:tabLst>
                <a:tab pos="1941513"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Select icon 	to the left of the session name.  </a:t>
            </a:r>
            <a:br>
              <a:rPr lang="en-US" sz="1400" dirty="0">
                <a:solidFill>
                  <a:schemeClr val="bg1"/>
                </a:solidFill>
                <a:latin typeface="Times New Roman" panose="02020603050405020304" pitchFamily="18" charset="0"/>
                <a:cs typeface="Times New Roman" panose="02020603050405020304" pitchFamily="18" charset="0"/>
              </a:rPr>
            </a:br>
            <a:r>
              <a:rPr lang="en-US" sz="1000" dirty="0">
                <a:solidFill>
                  <a:srgbClr val="FFFF99"/>
                </a:solidFill>
                <a:latin typeface="Times New Roman" panose="02020603050405020304" pitchFamily="18" charset="0"/>
                <a:cs typeface="Times New Roman" panose="02020603050405020304" pitchFamily="18" charset="0"/>
              </a:rPr>
              <a:t>(This will highlight the row)</a:t>
            </a:r>
          </a:p>
          <a:p>
            <a:pPr marL="236538" indent="-236538">
              <a:lnSpc>
                <a:spcPct val="150000"/>
              </a:lnSpc>
              <a:buFont typeface="Wingdings" panose="05000000000000000000" pitchFamily="2" charset="2"/>
              <a:buChar char="q"/>
              <a:tabLst>
                <a:tab pos="1941513" algn="l"/>
              </a:tabLst>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Display button </a:t>
            </a:r>
          </a:p>
          <a:p>
            <a:pPr lvl="1">
              <a:lnSpc>
                <a:spcPct val="150000"/>
              </a:lnSpc>
            </a:pPr>
            <a:endParaRPr lang="en-US" sz="1400" dirty="0">
              <a:solidFill>
                <a:srgbClr val="FFFF99"/>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161908-7D71-40B6-B122-3B94EB03AD72}"/>
              </a:ext>
            </a:extLst>
          </p:cNvPr>
          <p:cNvPicPr>
            <a:picLocks noChangeAspect="1"/>
          </p:cNvPicPr>
          <p:nvPr/>
        </p:nvPicPr>
        <p:blipFill>
          <a:blip r:embed="rId4"/>
          <a:stretch>
            <a:fillRect/>
          </a:stretch>
        </p:blipFill>
        <p:spPr>
          <a:xfrm>
            <a:off x="2057400" y="1163548"/>
            <a:ext cx="134667" cy="164592"/>
          </a:xfrm>
          <a:prstGeom prst="rect">
            <a:avLst/>
          </a:prstGeom>
        </p:spPr>
      </p:pic>
      <p:pic>
        <p:nvPicPr>
          <p:cNvPr id="4" name="Picture 3">
            <a:extLst>
              <a:ext uri="{FF2B5EF4-FFF2-40B4-BE49-F238E27FC236}">
                <a16:creationId xmlns:a16="http://schemas.microsoft.com/office/drawing/2014/main" id="{41681D45-16D8-45A3-B004-80DA5A99CEE3}"/>
              </a:ext>
            </a:extLst>
          </p:cNvPr>
          <p:cNvPicPr>
            <a:picLocks/>
          </p:cNvPicPr>
          <p:nvPr/>
        </p:nvPicPr>
        <p:blipFill>
          <a:blip r:embed="rId5"/>
          <a:stretch>
            <a:fillRect/>
          </a:stretch>
        </p:blipFill>
        <p:spPr>
          <a:xfrm>
            <a:off x="3657600" y="457200"/>
            <a:ext cx="5029200" cy="5486400"/>
          </a:xfrm>
          <a:prstGeom prst="rect">
            <a:avLst/>
          </a:prstGeom>
        </p:spPr>
      </p:pic>
      <p:pic>
        <p:nvPicPr>
          <p:cNvPr id="5" name="Picture 4">
            <a:extLst>
              <a:ext uri="{FF2B5EF4-FFF2-40B4-BE49-F238E27FC236}">
                <a16:creationId xmlns:a16="http://schemas.microsoft.com/office/drawing/2014/main" id="{29B01547-0233-4E7F-9204-90BEE03B0A6E}"/>
              </a:ext>
            </a:extLst>
          </p:cNvPr>
          <p:cNvPicPr>
            <a:picLocks noChangeAspect="1"/>
          </p:cNvPicPr>
          <p:nvPr/>
        </p:nvPicPr>
        <p:blipFill>
          <a:blip r:embed="rId6"/>
          <a:stretch>
            <a:fillRect/>
          </a:stretch>
        </p:blipFill>
        <p:spPr>
          <a:xfrm>
            <a:off x="2286000" y="2057400"/>
            <a:ext cx="576073" cy="164592"/>
          </a:xfrm>
          <a:prstGeom prst="rect">
            <a:avLst/>
          </a:prstGeom>
        </p:spPr>
      </p:pic>
    </p:spTree>
    <p:extLst>
      <p:ext uri="{BB962C8B-B14F-4D97-AF65-F5344CB8AC3E}">
        <p14:creationId xmlns:p14="http://schemas.microsoft.com/office/powerpoint/2010/main" val="3710490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18" name="Text Steps 1 - 3">
            <a:extLst>
              <a:ext uri="{FF2B5EF4-FFF2-40B4-BE49-F238E27FC236}">
                <a16:creationId xmlns:a16="http://schemas.microsoft.com/office/drawing/2014/main" id="{D28D4E11-4966-43AE-BB6D-99A66312159C}"/>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 Opens:</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Batch Input Log for Session {Session Name}</a:t>
            </a:r>
            <a:endParaRPr lang="en-US" sz="800" dirty="0">
              <a:solidFill>
                <a:srgbClr val="FFFF99"/>
              </a:solidFill>
              <a:latin typeface="Times New Roman" panose="02020603050405020304" pitchFamily="18" charset="0"/>
              <a:cs typeface="Times New Roman" panose="02020603050405020304" pitchFamily="18" charset="0"/>
            </a:endParaRPr>
          </a:p>
          <a:p>
            <a:pPr marL="228600" lvl="0">
              <a:lnSpc>
                <a:spcPct val="150000"/>
              </a:lnSpc>
              <a:defRPr/>
            </a:pPr>
            <a:endParaRPr lang="en-US" sz="800" b="1" i="1" dirty="0">
              <a:solidFill>
                <a:srgbClr val="FFFF99"/>
              </a:solidFill>
              <a:latin typeface="Times New Roman" panose="02020603050405020304" pitchFamily="18" charset="0"/>
              <a:cs typeface="Times New Roman" panose="02020603050405020304" pitchFamily="18" charset="0"/>
            </a:endParaRPr>
          </a:p>
          <a:p>
            <a:pPr marL="457200" indent="-45720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Tip:	</a:t>
            </a:r>
            <a:r>
              <a:rPr lang="en-US" sz="1400" dirty="0">
                <a:solidFill>
                  <a:schemeClr val="bg1"/>
                </a:solidFill>
                <a:latin typeface="Times New Roman" panose="02020603050405020304" pitchFamily="18" charset="0"/>
                <a:cs typeface="Times New Roman" panose="02020603050405020304" pitchFamily="18" charset="0"/>
              </a:rPr>
              <a:t>If the batch processing is completed the last line in the Message column should read “Batch input processing ended”.  If this message does not appear on the last line adequate time was not provided for the batch process to be viewed.  SAP continues the batch processing in the background. Use </a:t>
            </a:r>
            <a:r>
              <a:rPr lang="en-US" sz="1400" dirty="0">
                <a:solidFill>
                  <a:srgbClr val="FFFF99"/>
                </a:solidFill>
                <a:latin typeface="Times New Roman" panose="02020603050405020304" pitchFamily="18" charset="0"/>
                <a:cs typeface="Times New Roman" panose="02020603050405020304" pitchFamily="18" charset="0"/>
              </a:rPr>
              <a:t>Transaction MI24 </a:t>
            </a:r>
            <a:r>
              <a:rPr lang="en-US" sz="1400" dirty="0">
                <a:solidFill>
                  <a:schemeClr val="bg1"/>
                </a:solidFill>
                <a:latin typeface="Times New Roman" panose="02020603050405020304" pitchFamily="18" charset="0"/>
                <a:cs typeface="Times New Roman" panose="02020603050405020304" pitchFamily="18" charset="0"/>
              </a:rPr>
              <a:t>to retrieve a complete list of Physical Inventory Documents created.</a:t>
            </a:r>
          </a:p>
        </p:txBody>
      </p:sp>
      <p:pic>
        <p:nvPicPr>
          <p:cNvPr id="2" name="Picture 1">
            <a:extLst>
              <a:ext uri="{FF2B5EF4-FFF2-40B4-BE49-F238E27FC236}">
                <a16:creationId xmlns:a16="http://schemas.microsoft.com/office/drawing/2014/main" id="{9A94AB6A-7676-48C1-83D5-C5BE02A5D936}"/>
              </a:ext>
            </a:extLst>
          </p:cNvPr>
          <p:cNvPicPr>
            <a:picLocks/>
          </p:cNvPicPr>
          <p:nvPr/>
        </p:nvPicPr>
        <p:blipFill>
          <a:blip r:embed="rId4"/>
          <a:stretch>
            <a:fillRect/>
          </a:stretch>
        </p:blipFill>
        <p:spPr>
          <a:xfrm>
            <a:off x="3657600" y="457200"/>
            <a:ext cx="5029200" cy="5486400"/>
          </a:xfrm>
          <a:prstGeom prst="rect">
            <a:avLst/>
          </a:prstGeom>
        </p:spPr>
      </p:pic>
    </p:spTree>
    <p:extLst>
      <p:ext uri="{BB962C8B-B14F-4D97-AF65-F5344CB8AC3E}">
        <p14:creationId xmlns:p14="http://schemas.microsoft.com/office/powerpoint/2010/main" val="2104490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18" name="Text Steps 1 - 3">
            <a:extLst>
              <a:ext uri="{FF2B5EF4-FFF2-40B4-BE49-F238E27FC236}">
                <a16:creationId xmlns:a16="http://schemas.microsoft.com/office/drawing/2014/main" id="{D28D4E11-4966-43AE-BB6D-99A66312159C}"/>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Batch Input Log for Session {Session Name}</a:t>
            </a:r>
            <a:endParaRPr lang="en-US" sz="800" dirty="0">
              <a:solidFill>
                <a:srgbClr val="FFFF99"/>
              </a:solidFill>
              <a:latin typeface="Times New Roman" panose="02020603050405020304" pitchFamily="18" charset="0"/>
              <a:cs typeface="Times New Roman" panose="02020603050405020304" pitchFamily="18" charset="0"/>
            </a:endParaRPr>
          </a:p>
          <a:p>
            <a:pPr marL="228600" lvl="0">
              <a:lnSpc>
                <a:spcPct val="150000"/>
              </a:lnSpc>
              <a:defRPr/>
            </a:pPr>
            <a:endParaRPr lang="en-US" sz="800" b="1" i="1" dirty="0">
              <a:solidFill>
                <a:srgbClr val="FFFF99"/>
              </a:solidFill>
              <a:latin typeface="Times New Roman" panose="02020603050405020304" pitchFamily="18" charset="0"/>
              <a:cs typeface="Times New Roman" panose="02020603050405020304" pitchFamily="18" charset="0"/>
            </a:endParaRPr>
          </a:p>
          <a:p>
            <a:pPr marL="228600" lvl="0" indent="-228600">
              <a:lnSpc>
                <a:spcPct val="150000"/>
              </a:lnSpc>
              <a:buFont typeface="Wingdings" panose="05000000000000000000" pitchFamily="2" charset="2"/>
              <a:buChar char="q"/>
              <a:defRPr/>
            </a:pPr>
            <a:r>
              <a:rPr lang="en-US" sz="1400" dirty="0">
                <a:solidFill>
                  <a:schemeClr val="bg1"/>
                </a:solidFill>
                <a:latin typeface="Times New Roman" panose="02020603050405020304" pitchFamily="18" charset="0"/>
                <a:cs typeface="Times New Roman" panose="02020603050405020304" pitchFamily="18" charset="0"/>
              </a:rPr>
              <a:t>&lt;</a:t>
            </a:r>
            <a:r>
              <a:rPr lang="en-US" sz="1400" b="1" i="1" dirty="0">
                <a:solidFill>
                  <a:srgbClr val="FFFF99"/>
                </a:solidFill>
                <a:latin typeface="Times New Roman" panose="02020603050405020304" pitchFamily="18" charset="0"/>
                <a:cs typeface="Times New Roman" panose="02020603050405020304" pitchFamily="18" charset="0"/>
              </a:rPr>
              <a:t>Record</a:t>
            </a:r>
            <a:r>
              <a:rPr lang="en-US" sz="1400" dirty="0">
                <a:solidFill>
                  <a:schemeClr val="bg1"/>
                </a:solidFill>
                <a:latin typeface="Times New Roman" panose="02020603050405020304" pitchFamily="18" charset="0"/>
                <a:cs typeface="Times New Roman" panose="02020603050405020304" pitchFamily="18" charset="0"/>
              </a:rPr>
              <a:t>&gt; Physical Inventory Document Numbers </a:t>
            </a:r>
            <a:r>
              <a:rPr lang="en-US" sz="1000" dirty="0">
                <a:solidFill>
                  <a:srgbClr val="FFFF99"/>
                </a:solidFill>
                <a:latin typeface="Times New Roman" panose="02020603050405020304" pitchFamily="18" charset="0"/>
                <a:cs typeface="Times New Roman" panose="02020603050405020304" pitchFamily="18" charset="0"/>
              </a:rPr>
              <a:t>(They are needed to print the inventory documents)</a:t>
            </a:r>
          </a:p>
          <a:p>
            <a:pPr marL="228600" lvl="0" indent="-228600">
              <a:lnSpc>
                <a:spcPct val="150000"/>
              </a:lnSpc>
              <a:buFont typeface="Wingdings" panose="05000000000000000000" pitchFamily="2" charset="2"/>
              <a:buChar char="q"/>
              <a:defRPr/>
            </a:pPr>
            <a:r>
              <a:rPr lang="en-US" sz="1400" dirty="0">
                <a:solidFill>
                  <a:schemeClr val="bg1"/>
                </a:solidFill>
                <a:latin typeface="Times New Roman" panose="02020603050405020304" pitchFamily="18" charset="0"/>
                <a:cs typeface="Times New Roman" panose="02020603050405020304" pitchFamily="18" charset="0"/>
              </a:rPr>
              <a:t>&lt;Click&gt; Print icon</a:t>
            </a:r>
          </a:p>
          <a:p>
            <a:pPr marL="228600" lvl="0" indent="-228600">
              <a:lnSpc>
                <a:spcPct val="150000"/>
              </a:lnSpc>
              <a:buFont typeface="Wingdings" panose="05000000000000000000" pitchFamily="2" charset="2"/>
              <a:buChar char="q"/>
              <a:defRPr/>
            </a:pPr>
            <a:r>
              <a:rPr lang="en-US" sz="1400" dirty="0">
                <a:solidFill>
                  <a:schemeClr val="bg1"/>
                </a:solidFill>
                <a:latin typeface="Times New Roman" panose="02020603050405020304" pitchFamily="18" charset="0"/>
                <a:cs typeface="Times New Roman" panose="02020603050405020304" pitchFamily="18" charset="0"/>
              </a:rPr>
              <a:t>&lt;Review&gt; Log for errors</a:t>
            </a:r>
          </a:p>
          <a:p>
            <a:pPr marL="457200" lvl="0">
              <a:lnSpc>
                <a:spcPct val="150000"/>
              </a:lnSpc>
              <a:defRPr/>
            </a:pPr>
            <a:r>
              <a:rPr lang="en-US" sz="1400" dirty="0">
                <a:solidFill>
                  <a:schemeClr val="bg1"/>
                </a:solidFill>
                <a:latin typeface="Times New Roman" panose="02020603050405020304" pitchFamily="18" charset="0"/>
                <a:cs typeface="Times New Roman" panose="02020603050405020304" pitchFamily="18" charset="0"/>
              </a:rPr>
              <a:t>A material master record being blocked for updates at the time of processing may cause errors.  Note any material errors and add the materials to one of the existing physical inventory documents using </a:t>
            </a:r>
            <a:r>
              <a:rPr lang="en-US" sz="1400" dirty="0">
                <a:solidFill>
                  <a:srgbClr val="FFFF99"/>
                </a:solidFill>
                <a:latin typeface="Times New Roman" panose="02020603050405020304" pitchFamily="18" charset="0"/>
                <a:cs typeface="Times New Roman" panose="02020603050405020304" pitchFamily="18" charset="0"/>
              </a:rPr>
              <a:t>Transaction MI02</a:t>
            </a:r>
            <a:r>
              <a:rPr lang="en-US" sz="1400" dirty="0">
                <a:solidFill>
                  <a:schemeClr val="bg1"/>
                </a:solidFill>
                <a:latin typeface="Times New Roman" panose="02020603050405020304" pitchFamily="18" charset="0"/>
                <a:cs typeface="Times New Roman" panose="02020603050405020304" pitchFamily="18" charset="0"/>
              </a:rPr>
              <a:t>.</a:t>
            </a:r>
          </a:p>
          <a:p>
            <a:pPr marL="228600" lvl="0" indent="-228600">
              <a:lnSpc>
                <a:spcPct val="150000"/>
              </a:lnSpc>
              <a:buFont typeface="Wingdings" panose="05000000000000000000" pitchFamily="2" charset="2"/>
              <a:buChar char="q"/>
              <a:defRPr/>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a:t>
            </a:r>
            <a:r>
              <a:rPr lang="en-US" sz="1400">
                <a:solidFill>
                  <a:schemeClr val="bg1"/>
                </a:solidFill>
                <a:latin typeface="Times New Roman" panose="02020603050405020304" pitchFamily="18" charset="0"/>
                <a:cs typeface="Times New Roman" panose="02020603050405020304" pitchFamily="18" charset="0"/>
              </a:rPr>
              <a:t>Exit icon </a:t>
            </a:r>
            <a:endParaRPr lang="en-US" sz="1400" dirty="0">
              <a:solidFill>
                <a:schemeClr val="bg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A94AB6A-7676-48C1-83D5-C5BE02A5D936}"/>
              </a:ext>
            </a:extLst>
          </p:cNvPr>
          <p:cNvPicPr>
            <a:picLocks/>
          </p:cNvPicPr>
          <p:nvPr/>
        </p:nvPicPr>
        <p:blipFill>
          <a:blip r:embed="rId4"/>
          <a:stretch>
            <a:fillRect/>
          </a:stretch>
        </p:blipFill>
        <p:spPr>
          <a:xfrm>
            <a:off x="3657600" y="457200"/>
            <a:ext cx="5029200" cy="5486400"/>
          </a:xfrm>
          <a:prstGeom prst="rect">
            <a:avLst/>
          </a:prstGeom>
        </p:spPr>
      </p:pic>
      <p:pic>
        <p:nvPicPr>
          <p:cNvPr id="3" name="Picture 2">
            <a:extLst>
              <a:ext uri="{FF2B5EF4-FFF2-40B4-BE49-F238E27FC236}">
                <a16:creationId xmlns:a16="http://schemas.microsoft.com/office/drawing/2014/main" id="{265F268F-05F3-4714-8D8C-DDC3D7D325F1}"/>
              </a:ext>
            </a:extLst>
          </p:cNvPr>
          <p:cNvPicPr>
            <a:picLocks noChangeAspect="1"/>
          </p:cNvPicPr>
          <p:nvPr/>
        </p:nvPicPr>
        <p:blipFill>
          <a:blip r:embed="rId5"/>
          <a:stretch>
            <a:fillRect/>
          </a:stretch>
        </p:blipFill>
        <p:spPr>
          <a:xfrm>
            <a:off x="1923288" y="2359152"/>
            <a:ext cx="156754" cy="164592"/>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D779F8F2-FB17-40B4-BDCA-73579D3130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4144" y="5257800"/>
            <a:ext cx="142895" cy="142895"/>
          </a:xfrm>
          <a:prstGeom prst="rect">
            <a:avLst/>
          </a:prstGeom>
        </p:spPr>
      </p:pic>
    </p:spTree>
    <p:extLst>
      <p:ext uri="{BB962C8B-B14F-4D97-AF65-F5344CB8AC3E}">
        <p14:creationId xmlns:p14="http://schemas.microsoft.com/office/powerpoint/2010/main" val="1986668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03120"/>
            <a:ext cx="3657600" cy="3108960"/>
          </a:xfrm>
          <a:prstGeom prst="rect">
            <a:avLst/>
          </a:prstGeom>
        </p:spPr>
      </p:pic>
      <p:sp>
        <p:nvSpPr>
          <p:cNvPr id="6" name="Text Thank you"/>
          <p:cNvSpPr txBox="1"/>
          <p:nvPr/>
        </p:nvSpPr>
        <p:spPr>
          <a:xfrm>
            <a:off x="914400" y="457200"/>
            <a:ext cx="7315200" cy="1200329"/>
          </a:xfrm>
          <a:prstGeom prst="rect">
            <a:avLst/>
          </a:prstGeom>
          <a:noFill/>
        </p:spPr>
        <p:txBody>
          <a:bodyPr wrap="square" rtlCol="0">
            <a:spAutoFit/>
          </a:bodyPr>
          <a:lstStyle/>
          <a:p>
            <a:pPr algn="ctr"/>
            <a:r>
              <a:rPr lang="en-US" sz="7200" b="1" dirty="0">
                <a:solidFill>
                  <a:schemeClr val="bg1"/>
                </a:solidFill>
                <a:latin typeface="Lucida Calligraphy" panose="03010101010101010101" pitchFamily="66" charset="0"/>
              </a:rPr>
              <a:t>Questions</a:t>
            </a:r>
          </a:p>
        </p:txBody>
      </p:sp>
      <p:pic>
        <p:nvPicPr>
          <p:cNvPr id="4"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2" name="TextBox 1">
            <a:extLst>
              <a:ext uri="{FF2B5EF4-FFF2-40B4-BE49-F238E27FC236}">
                <a16:creationId xmlns:a16="http://schemas.microsoft.com/office/drawing/2014/main" id="{0BF2EAAD-2B2C-4F78-BF11-6720F9E1EA5D}"/>
              </a:ext>
            </a:extLst>
          </p:cNvPr>
          <p:cNvSpPr txBox="1"/>
          <p:nvPr/>
        </p:nvSpPr>
        <p:spPr>
          <a:xfrm>
            <a:off x="2286000" y="1645920"/>
            <a:ext cx="4493538" cy="369332"/>
          </a:xfrm>
          <a:prstGeom prst="rect">
            <a:avLst/>
          </a:prstGeom>
          <a:noFill/>
        </p:spPr>
        <p:txBody>
          <a:bodyPr wrap="none" rtlCol="0">
            <a:spAutoFit/>
          </a:bodyPr>
          <a:lstStyle/>
          <a:p>
            <a:pPr>
              <a:tabLst>
                <a:tab pos="914400" algn="l"/>
                <a:tab pos="1774825" algn="l"/>
              </a:tabLst>
            </a:pPr>
            <a:r>
              <a:rPr lang="en-US" b="1" dirty="0">
                <a:solidFill>
                  <a:schemeClr val="bg1"/>
                </a:solidFill>
                <a:latin typeface="Lucida Calligraphy" panose="03010101010101010101" pitchFamily="66" charset="0"/>
              </a:rPr>
              <a:t>Email:  </a:t>
            </a:r>
            <a:r>
              <a:rPr lang="en-US" dirty="0">
                <a:solidFill>
                  <a:srgbClr val="0070C0"/>
                </a:solidFill>
                <a:latin typeface="Lucida Calligraphy" panose="03010101010101010101" pitchFamily="66" charset="0"/>
                <a:hlinkClick r:id="rId5"/>
              </a:rPr>
              <a:t>Stephen.Wright@dpi.nc.gov</a:t>
            </a:r>
            <a:endParaRPr lang="en-US" dirty="0">
              <a:solidFill>
                <a:srgbClr val="0070C0"/>
              </a:solidFill>
              <a:latin typeface="Lucida Calligraphy" panose="03010101010101010101" pitchFamily="66" charset="0"/>
            </a:endParaRPr>
          </a:p>
        </p:txBody>
      </p:sp>
    </p:spTree>
    <p:extLst>
      <p:ext uri="{BB962C8B-B14F-4D97-AF65-F5344CB8AC3E}">
        <p14:creationId xmlns:p14="http://schemas.microsoft.com/office/powerpoint/2010/main" val="403617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828800"/>
            <a:ext cx="3657600" cy="3657600"/>
          </a:xfrm>
          <a:prstGeom prst="rect">
            <a:avLst/>
          </a:prstGeom>
        </p:spPr>
      </p:pic>
      <p:sp>
        <p:nvSpPr>
          <p:cNvPr id="6" name="Text Thank you"/>
          <p:cNvSpPr txBox="1"/>
          <p:nvPr/>
        </p:nvSpPr>
        <p:spPr>
          <a:xfrm>
            <a:off x="914400" y="457200"/>
            <a:ext cx="7315200" cy="1200329"/>
          </a:xfrm>
          <a:prstGeom prst="rect">
            <a:avLst/>
          </a:prstGeom>
          <a:noFill/>
        </p:spPr>
        <p:txBody>
          <a:bodyPr wrap="square" rtlCol="0">
            <a:spAutoFit/>
          </a:bodyPr>
          <a:lstStyle/>
          <a:p>
            <a:pPr algn="ctr"/>
            <a:r>
              <a:rPr lang="en-US" sz="7200" b="1" dirty="0">
                <a:solidFill>
                  <a:schemeClr val="bg1"/>
                </a:solidFill>
                <a:latin typeface="Lucida Calligraphy" panose="03010101010101010101" pitchFamily="66" charset="0"/>
              </a:rPr>
              <a:t>Thank You!</a:t>
            </a:r>
          </a:p>
        </p:txBody>
      </p:sp>
      <p:sp>
        <p:nvSpPr>
          <p:cNvPr id="7" name="TextBox CS Wright"/>
          <p:cNvSpPr txBox="1"/>
          <p:nvPr/>
        </p:nvSpPr>
        <p:spPr>
          <a:xfrm>
            <a:off x="5257800" y="4343400"/>
            <a:ext cx="2196435" cy="523220"/>
          </a:xfrm>
          <a:prstGeom prst="rect">
            <a:avLst/>
          </a:prstGeom>
          <a:noFill/>
        </p:spPr>
        <p:txBody>
          <a:bodyPr wrap="none" rtlCol="0">
            <a:spAutoFit/>
          </a:bodyPr>
          <a:lstStyle/>
          <a:p>
            <a:r>
              <a:rPr lang="en-US" sz="1400" b="1" dirty="0">
                <a:solidFill>
                  <a:schemeClr val="bg1"/>
                </a:solidFill>
                <a:latin typeface="Lucida Calligraphy" panose="03010101010101010101" pitchFamily="66" charset="0"/>
              </a:rPr>
              <a:t>Stephen Wright</a:t>
            </a:r>
          </a:p>
          <a:p>
            <a:r>
              <a:rPr lang="en-US" sz="1400" b="1" dirty="0">
                <a:solidFill>
                  <a:schemeClr val="bg1"/>
                </a:solidFill>
                <a:latin typeface="Lucida Calligraphy" panose="03010101010101010101" pitchFamily="66" charset="0"/>
              </a:rPr>
              <a:t>Technical Consultant</a:t>
            </a:r>
          </a:p>
        </p:txBody>
      </p:sp>
    </p:spTree>
    <p:extLst>
      <p:ext uri="{BB962C8B-B14F-4D97-AF65-F5344CB8AC3E}">
        <p14:creationId xmlns:p14="http://schemas.microsoft.com/office/powerpoint/2010/main" val="1405542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 Box CS Wright"/>
          <p:cNvSpPr txBox="1"/>
          <p:nvPr/>
        </p:nvSpPr>
        <p:spPr>
          <a:xfrm>
            <a:off x="457200" y="6172200"/>
            <a:ext cx="3451586" cy="461665"/>
          </a:xfrm>
          <a:prstGeom prst="rect">
            <a:avLst/>
          </a:prstGeom>
          <a:noFill/>
        </p:spPr>
        <p:txBody>
          <a:bodyPr wrap="none" rtlCol="0">
            <a:spAutoFit/>
          </a:bodyPr>
          <a:lstStyle/>
          <a:p>
            <a:pPr>
              <a:tabLst>
                <a:tab pos="1146175" algn="l"/>
              </a:tabLst>
            </a:pPr>
            <a:r>
              <a:rPr lang="en-US" sz="1200" dirty="0">
                <a:solidFill>
                  <a:schemeClr val="bg1">
                    <a:lumMod val="95000"/>
                  </a:schemeClr>
                </a:solidFill>
                <a:latin typeface="Lucida Calligraphy" panose="03010101010101010101" pitchFamily="66" charset="0"/>
              </a:rPr>
              <a:t>Instructor:	Stephen Wright</a:t>
            </a:r>
            <a:br>
              <a:rPr lang="en-US" sz="1200" dirty="0">
                <a:solidFill>
                  <a:schemeClr val="bg1">
                    <a:lumMod val="95000"/>
                  </a:schemeClr>
                </a:solidFill>
                <a:latin typeface="Lucida Calligraphy" panose="03010101010101010101" pitchFamily="66" charset="0"/>
              </a:rPr>
            </a:br>
            <a:r>
              <a:rPr lang="en-US" sz="1200" dirty="0">
                <a:solidFill>
                  <a:schemeClr val="bg1">
                    <a:lumMod val="95000"/>
                  </a:schemeClr>
                </a:solidFill>
                <a:latin typeface="Lucida Calligraphy" panose="03010101010101010101" pitchFamily="66" charset="0"/>
              </a:rPr>
              <a:t>	DPI Technical Consultant</a:t>
            </a:r>
          </a:p>
        </p:txBody>
      </p:sp>
      <p:pic>
        <p:nvPicPr>
          <p:cNvPr id="4" name="Picture Wright &amp; C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200400"/>
            <a:ext cx="2743200" cy="3200400"/>
          </a:xfrm>
          <a:prstGeom prst="rect">
            <a:avLst/>
          </a:prstGeom>
        </p:spPr>
      </p:pic>
      <p:sp>
        <p:nvSpPr>
          <p:cNvPr id="5" name="Main Title"/>
          <p:cNvSpPr txBox="1"/>
          <p:nvPr/>
        </p:nvSpPr>
        <p:spPr>
          <a:xfrm>
            <a:off x="3208718" y="914400"/>
            <a:ext cx="5469767" cy="4339650"/>
          </a:xfrm>
          <a:prstGeom prst="rect">
            <a:avLst/>
          </a:prstGeom>
          <a:noFill/>
        </p:spPr>
        <p:txBody>
          <a:bodyPr wrap="none" rtlCol="0">
            <a:spAutoFit/>
          </a:bodyPr>
          <a:lstStyle/>
          <a:p>
            <a:pPr algn="ctr"/>
            <a:r>
              <a:rPr lang="en-US" sz="4800" dirty="0">
                <a:solidFill>
                  <a:schemeClr val="bg1">
                    <a:lumMod val="95000"/>
                  </a:schemeClr>
                </a:solidFill>
                <a:latin typeface="Times New Roman" panose="02020603050405020304" pitchFamily="18" charset="0"/>
                <a:cs typeface="Times New Roman" panose="02020603050405020304" pitchFamily="18" charset="0"/>
              </a:rPr>
              <a:t>Welcome to </a:t>
            </a:r>
          </a:p>
          <a:p>
            <a:pPr algn="ctr"/>
            <a:r>
              <a:rPr lang="en-US" sz="4800" dirty="0">
                <a:solidFill>
                  <a:schemeClr val="bg1">
                    <a:lumMod val="95000"/>
                  </a:schemeClr>
                </a:solidFill>
                <a:latin typeface="Times New Roman" panose="02020603050405020304" pitchFamily="18" charset="0"/>
                <a:cs typeface="Times New Roman" panose="02020603050405020304" pitchFamily="18" charset="0"/>
              </a:rPr>
              <a:t>BSIP 101</a:t>
            </a:r>
          </a:p>
          <a:p>
            <a:pPr algn="ctr"/>
            <a:r>
              <a:rPr lang="en-US" sz="3600" dirty="0">
                <a:solidFill>
                  <a:schemeClr val="bg1">
                    <a:lumMod val="95000"/>
                  </a:schemeClr>
                </a:solidFill>
                <a:latin typeface="Times New Roman" panose="02020603050405020304" pitchFamily="18" charset="0"/>
                <a:cs typeface="Times New Roman" panose="02020603050405020304" pitchFamily="18" charset="0"/>
              </a:rPr>
              <a:t>Transaction Procedures</a:t>
            </a:r>
          </a:p>
          <a:p>
            <a:pPr algn="ctr"/>
            <a:endParaRPr lang="en-US" sz="3600" dirty="0">
              <a:solidFill>
                <a:schemeClr val="bg1">
                  <a:lumMod val="95000"/>
                </a:schemeClr>
              </a:solidFill>
              <a:latin typeface="Times New Roman" panose="02020603050405020304" pitchFamily="18" charset="0"/>
              <a:cs typeface="Times New Roman" panose="02020603050405020304" pitchFamily="18" charset="0"/>
            </a:endParaRPr>
          </a:p>
          <a:p>
            <a:pPr algn="ctr"/>
            <a:r>
              <a:rPr lang="en-US" sz="3600" dirty="0">
                <a:solidFill>
                  <a:schemeClr val="bg1">
                    <a:lumMod val="95000"/>
                  </a:schemeClr>
                </a:solidFill>
                <a:latin typeface="Lucida Calligraphy" panose="03010101010101010101" pitchFamily="66" charset="0"/>
                <a:cs typeface="Times New Roman" panose="02020603050405020304" pitchFamily="18" charset="0"/>
              </a:rPr>
              <a:t>Annual Inventory</a:t>
            </a:r>
          </a:p>
          <a:p>
            <a:pPr algn="ctr"/>
            <a:r>
              <a:rPr lang="en-US" sz="3600" dirty="0">
                <a:solidFill>
                  <a:schemeClr val="bg1">
                    <a:lumMod val="95000"/>
                  </a:schemeClr>
                </a:solidFill>
                <a:latin typeface="Lucida Calligraphy" panose="03010101010101010101" pitchFamily="66" charset="0"/>
                <a:cs typeface="Times New Roman" panose="02020603050405020304" pitchFamily="18" charset="0"/>
              </a:rPr>
              <a:t>Step 1</a:t>
            </a:r>
          </a:p>
          <a:p>
            <a:pPr algn="ctr"/>
            <a:r>
              <a:rPr lang="en-US" sz="3600" dirty="0">
                <a:solidFill>
                  <a:schemeClr val="bg1">
                    <a:lumMod val="95000"/>
                  </a:schemeClr>
                </a:solidFill>
                <a:latin typeface="Lucida Calligraphy" panose="03010101010101010101" pitchFamily="66" charset="0"/>
                <a:cs typeface="Times New Roman" panose="02020603050405020304" pitchFamily="18" charset="0"/>
              </a:rPr>
              <a:t>Create Phys Inv Docs</a:t>
            </a:r>
          </a:p>
        </p:txBody>
      </p:sp>
      <p:pic>
        <p:nvPicPr>
          <p:cNvPr id="6"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Tree>
    <p:extLst>
      <p:ext uri="{BB962C8B-B14F-4D97-AF65-F5344CB8AC3E}">
        <p14:creationId xmlns:p14="http://schemas.microsoft.com/office/powerpoint/2010/main" val="268849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2286000"/>
            <a:ext cx="8229600" cy="2743200"/>
          </a:xfrm>
          <a:prstGeom prst="rect">
            <a:avLst/>
          </a:prstGeom>
          <a:noFill/>
          <a:effectLst>
            <a:glow rad="63500">
              <a:schemeClr val="accent2">
                <a:satMod val="175000"/>
                <a:alpha val="40000"/>
              </a:schemeClr>
            </a:glow>
          </a:effectLst>
        </p:spPr>
        <p:txBody>
          <a:bodyPr wrap="square" rtlCol="0">
            <a:noAutofit/>
          </a:bodyPr>
          <a:lstStyle/>
          <a:p>
            <a:pPr marL="2286000" indent="-2286000">
              <a:lnSpc>
                <a:spcPct val="150000"/>
              </a:lnSpc>
              <a:tabLst>
                <a:tab pos="1776413" algn="l"/>
                <a:tab pos="3206750" algn="l"/>
              </a:tabLst>
            </a:pPr>
            <a:r>
              <a:rPr lang="en-US" sz="3600" b="1" dirty="0">
                <a:solidFill>
                  <a:srgbClr val="FFFF99"/>
                </a:solidFill>
                <a:latin typeface="Lucida Calligraphy" panose="03010101010101010101" pitchFamily="66" charset="0"/>
              </a:rPr>
              <a:t>Purpose:</a:t>
            </a:r>
            <a:r>
              <a:rPr lang="en-US" sz="3600" dirty="0">
                <a:solidFill>
                  <a:srgbClr val="FFFF00"/>
                </a:solidFill>
                <a:latin typeface="Lucida Calligraphy" panose="03010101010101010101" pitchFamily="66" charset="0"/>
              </a:rPr>
              <a:t>	</a:t>
            </a:r>
            <a:r>
              <a:rPr lang="en-US" sz="3600" dirty="0">
                <a:solidFill>
                  <a:schemeClr val="bg1"/>
                </a:solidFill>
                <a:latin typeface="Lucida Calligraphy" panose="03010101010101010101" pitchFamily="66" charset="0"/>
              </a:rPr>
              <a:t>Create Phys Inv Doc(s)  for multiple materials in LEA’s plant &amp; storage locations</a:t>
            </a: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71800" cy="2743200"/>
          </a:xfrm>
          <a:prstGeom prst="rect">
            <a:avLst/>
          </a:prstGeom>
        </p:spPr>
      </p:pic>
      <p:pic>
        <p:nvPicPr>
          <p:cNvPr id="13"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Tree>
    <p:extLst>
      <p:ext uri="{BB962C8B-B14F-4D97-AF65-F5344CB8AC3E}">
        <p14:creationId xmlns:p14="http://schemas.microsoft.com/office/powerpoint/2010/main" val="1104269995"/>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152400" y="228600"/>
            <a:ext cx="8229600" cy="5486400"/>
          </a:xfrm>
          <a:prstGeom prst="rect">
            <a:avLst/>
          </a:prstGeom>
          <a:noFill/>
        </p:spPr>
        <p:txBody>
          <a:bodyPr wrap="square" rtlCol="0">
            <a:noAutofit/>
          </a:bodyPr>
          <a:lstStyle/>
          <a:p>
            <a:pPr marL="1828800">
              <a:lnSpc>
                <a:spcPct val="150000"/>
              </a:lnSpc>
            </a:pPr>
            <a:endParaRPr lang="en-US" sz="2400" dirty="0">
              <a:solidFill>
                <a:schemeClr val="bg1"/>
              </a:solidFill>
              <a:latin typeface="Lucida Calligraphy" panose="03010101010101010101" pitchFamily="66" charset="0"/>
            </a:endParaRPr>
          </a:p>
          <a:p>
            <a:pPr marL="1828800"/>
            <a:r>
              <a:rPr lang="en-US" sz="2400" dirty="0">
                <a:solidFill>
                  <a:schemeClr val="bg1"/>
                </a:solidFill>
                <a:latin typeface="Times New Roman" panose="02020603050405020304" pitchFamily="18" charset="0"/>
                <a:cs typeface="Times New Roman" panose="02020603050405020304" pitchFamily="18" charset="0"/>
              </a:rPr>
              <a:t>Inventory documents may be created and printed prior to the count date; however, the posting block </a:t>
            </a:r>
            <a:r>
              <a:rPr lang="en-US" sz="2400" dirty="0">
                <a:solidFill>
                  <a:srgbClr val="FFFF99"/>
                </a:solidFill>
                <a:latin typeface="Times New Roman" panose="02020603050405020304" pitchFamily="18" charset="0"/>
                <a:cs typeface="Times New Roman" panose="02020603050405020304" pitchFamily="18" charset="0"/>
              </a:rPr>
              <a:t>should not be set </a:t>
            </a:r>
            <a:r>
              <a:rPr lang="en-US" sz="2400" dirty="0">
                <a:solidFill>
                  <a:schemeClr val="bg1"/>
                </a:solidFill>
                <a:latin typeface="Times New Roman" panose="02020603050405020304" pitchFamily="18" charset="0"/>
                <a:cs typeface="Times New Roman" panose="02020603050405020304" pitchFamily="18" charset="0"/>
              </a:rPr>
              <a:t>until the day of the actual physical inventory count.</a:t>
            </a:r>
            <a:endParaRPr lang="en-US" sz="1400" dirty="0">
              <a:solidFill>
                <a:schemeClr val="bg1"/>
              </a:solidFill>
              <a:latin typeface="Times New Roman" panose="02020603050405020304" pitchFamily="18" charset="0"/>
              <a:cs typeface="Times New Roman" panose="02020603050405020304" pitchFamily="18" charset="0"/>
            </a:endParaRPr>
          </a:p>
        </p:txBody>
      </p:sp>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ture 3">
            <a:extLst>
              <a:ext uri="{FF2B5EF4-FFF2-40B4-BE49-F238E27FC236}">
                <a16:creationId xmlns:a16="http://schemas.microsoft.com/office/drawing/2014/main" id="{8D6C21B9-199B-4BB4-96AA-D0EC60C12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244440" cy="2743200"/>
          </a:xfrm>
          <a:prstGeom prst="rect">
            <a:avLst/>
          </a:prstGeom>
        </p:spPr>
      </p:pic>
    </p:spTree>
    <p:extLst>
      <p:ext uri="{BB962C8B-B14F-4D97-AF65-F5344CB8AC3E}">
        <p14:creationId xmlns:p14="http://schemas.microsoft.com/office/powerpoint/2010/main" val="21265928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533400"/>
            <a:ext cx="8229600" cy="3657600"/>
          </a:xfrm>
          <a:prstGeom prst="rect">
            <a:avLst/>
          </a:prstGeom>
          <a:noFill/>
        </p:spPr>
        <p:txBody>
          <a:bodyPr wrap="square" rtlCol="0">
            <a:noAutofit/>
          </a:bodyPr>
          <a:lstStyle/>
          <a:p>
            <a:pPr algn="ctr">
              <a:lnSpc>
                <a:spcPct val="150000"/>
              </a:lnSpc>
            </a:pPr>
            <a:r>
              <a:rPr lang="en-US" sz="3600" dirty="0">
                <a:solidFill>
                  <a:schemeClr val="bg1"/>
                </a:solidFill>
                <a:latin typeface="Lucida Calligraphy" panose="03010101010101010101" pitchFamily="66" charset="0"/>
              </a:rPr>
              <a:t>One transaction is required to complete this procedure:</a:t>
            </a:r>
          </a:p>
          <a:p>
            <a:pPr marL="1885950" indent="-463550">
              <a:lnSpc>
                <a:spcPct val="150000"/>
              </a:lnSpc>
              <a:buFont typeface="Arial" panose="020B0604020202020204" pitchFamily="34" charset="0"/>
              <a:buChar char="•"/>
            </a:pPr>
            <a:r>
              <a:rPr lang="en-US" sz="3600" dirty="0">
                <a:solidFill>
                  <a:srgbClr val="FFFF99"/>
                </a:solidFill>
                <a:latin typeface="Times New Roman" panose="02020603050405020304" pitchFamily="18" charset="0"/>
                <a:cs typeface="Times New Roman" panose="02020603050405020304" pitchFamily="18" charset="0"/>
              </a:rPr>
              <a:t>MI31</a:t>
            </a:r>
          </a:p>
        </p:txBody>
      </p:sp>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ture 3">
            <a:extLst>
              <a:ext uri="{FF2B5EF4-FFF2-40B4-BE49-F238E27FC236}">
                <a16:creationId xmlns:a16="http://schemas.microsoft.com/office/drawing/2014/main" id="{8D6C21B9-199B-4BB4-96AA-D0EC60C128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889" b="22222"/>
          <a:stretch/>
        </p:blipFill>
        <p:spPr>
          <a:xfrm>
            <a:off x="1828800" y="4572000"/>
            <a:ext cx="3952935" cy="1828800"/>
          </a:xfrm>
          <a:prstGeom prst="rect">
            <a:avLst/>
          </a:prstGeom>
        </p:spPr>
      </p:pic>
      <p:sp>
        <p:nvSpPr>
          <p:cNvPr id="7" name="TextBox Begin">
            <a:extLst>
              <a:ext uri="{FF2B5EF4-FFF2-40B4-BE49-F238E27FC236}">
                <a16:creationId xmlns:a16="http://schemas.microsoft.com/office/drawing/2014/main" id="{E3C7A2E8-747A-4A0B-B403-CDA1337DFD0D}"/>
              </a:ext>
            </a:extLst>
          </p:cNvPr>
          <p:cNvSpPr txBox="1"/>
          <p:nvPr/>
        </p:nvSpPr>
        <p:spPr>
          <a:xfrm>
            <a:off x="457200" y="6172200"/>
            <a:ext cx="7772400" cy="457200"/>
          </a:xfrm>
          <a:prstGeom prst="rect">
            <a:avLst/>
          </a:prstGeom>
          <a:noFill/>
        </p:spPr>
        <p:txBody>
          <a:bodyPr wrap="square" rtlCol="0">
            <a:noAutofit/>
          </a:bodyPr>
          <a:lstStyle/>
          <a:p>
            <a:pPr marL="2286000" indent="-2286000" algn="r">
              <a:lnSpc>
                <a:spcPct val="150000"/>
              </a:lnSpc>
              <a:tabLst>
                <a:tab pos="1776413" algn="l"/>
              </a:tabLst>
            </a:pPr>
            <a:r>
              <a:rPr lang="en-US" dirty="0">
                <a:solidFill>
                  <a:srgbClr val="0070C0"/>
                </a:solidFill>
                <a:latin typeface="Lucida Calligraphy" panose="03010101010101010101" pitchFamily="66" charset="0"/>
              </a:rPr>
              <a:t>Let’s get started - </a:t>
            </a:r>
          </a:p>
        </p:txBody>
      </p:sp>
    </p:spTree>
    <p:extLst>
      <p:ext uri="{BB962C8B-B14F-4D97-AF65-F5344CB8AC3E}">
        <p14:creationId xmlns:p14="http://schemas.microsoft.com/office/powerpoint/2010/main" val="29923951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1">
            <a:extLst>
              <a:ext uri="{FF2B5EF4-FFF2-40B4-BE49-F238E27FC236}">
                <a16:creationId xmlns:a16="http://schemas.microsoft.com/office/drawing/2014/main" id="{A26058A8-8871-4A1D-8703-9C9F33CF6A60}"/>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schemeClr val="bg1"/>
                </a:solidFill>
                <a:latin typeface="Times New Roman" panose="02020603050405020304" pitchFamily="18" charset="0"/>
                <a:cs typeface="Times New Roman" panose="02020603050405020304" pitchFamily="18" charset="0"/>
              </a:rPr>
              <a:t>Window:</a:t>
            </a:r>
          </a:p>
          <a:p>
            <a:pPr marL="228600">
              <a:lnSpc>
                <a:spcPct val="150000"/>
              </a:lnSpc>
            </a:pPr>
            <a:r>
              <a:rPr lang="en-US" sz="1400" dirty="0">
                <a:solidFill>
                  <a:srgbClr val="FFFF66"/>
                </a:solidFill>
                <a:latin typeface="Times New Roman" panose="02020603050405020304" pitchFamily="18" charset="0"/>
                <a:cs typeface="Times New Roman" panose="02020603050405020304" pitchFamily="18" charset="0"/>
              </a:rPr>
              <a:t>SAP R/3 Easy Access</a:t>
            </a:r>
            <a:endParaRPr lang="en-US" sz="800" dirty="0">
              <a:solidFill>
                <a:srgbClr val="FFFF66"/>
              </a:solidFill>
              <a:latin typeface="Times New Roman" panose="02020603050405020304" pitchFamily="18" charset="0"/>
              <a:cs typeface="Times New Roman" panose="02020603050405020304" pitchFamily="18" charset="0"/>
            </a:endParaRPr>
          </a:p>
          <a:p>
            <a:pPr marL="228600">
              <a:lnSpc>
                <a:spcPct val="150000"/>
              </a:lnSpc>
            </a:pPr>
            <a:r>
              <a:rPr lang="en-US" sz="800" dirty="0">
                <a:solidFill>
                  <a:srgbClr val="FFFF66"/>
                </a:solidFill>
                <a:latin typeface="Times New Roman" panose="02020603050405020304" pitchFamily="18" charset="0"/>
                <a:cs typeface="Times New Roman" panose="02020603050405020304" pitchFamily="18" charset="0"/>
              </a:rPr>
              <a:t> </a:t>
            </a:r>
          </a:p>
          <a:p>
            <a:pPr marL="231775" indent="-231775">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Input </a:t>
            </a:r>
            <a:r>
              <a:rPr lang="en-US" sz="1400" dirty="0">
                <a:solidFill>
                  <a:srgbClr val="FFFF66"/>
                </a:solidFill>
                <a:latin typeface="Times New Roman" panose="02020603050405020304" pitchFamily="18" charset="0"/>
                <a:cs typeface="Times New Roman" panose="02020603050405020304" pitchFamily="18" charset="0"/>
              </a:rPr>
              <a:t>MI31</a:t>
            </a:r>
            <a:r>
              <a:rPr lang="en-US" sz="1400" dirty="0">
                <a:solidFill>
                  <a:schemeClr val="bg1"/>
                </a:solidFill>
                <a:latin typeface="Times New Roman" panose="02020603050405020304" pitchFamily="18" charset="0"/>
                <a:cs typeface="Times New Roman" panose="02020603050405020304" pitchFamily="18" charset="0"/>
              </a:rPr>
              <a:t>; or</a:t>
            </a:r>
            <a:endParaRPr lang="en-US" sz="1400" dirty="0">
              <a:solidFill>
                <a:srgbClr val="FFFF66"/>
              </a:solidFill>
              <a:latin typeface="Times New Roman" panose="02020603050405020304" pitchFamily="18" charset="0"/>
              <a:cs typeface="Times New Roman" panose="02020603050405020304" pitchFamily="18" charset="0"/>
            </a:endParaRPr>
          </a:p>
          <a:p>
            <a:pPr marL="231775" indent="-231775">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Favorites menu, &lt;</a:t>
            </a:r>
            <a:r>
              <a:rPr lang="en-US" sz="1400" i="1" dirty="0">
                <a:solidFill>
                  <a:srgbClr val="FFFF66"/>
                </a:solidFill>
                <a:latin typeface="Times New Roman" panose="02020603050405020304" pitchFamily="18" charset="0"/>
                <a:cs typeface="Times New Roman" panose="02020603050405020304" pitchFamily="18" charset="0"/>
              </a:rPr>
              <a:t>Select</a:t>
            </a:r>
            <a:r>
              <a:rPr lang="en-US" sz="1400" dirty="0">
                <a:solidFill>
                  <a:schemeClr val="bg1"/>
                </a:solidFill>
                <a:latin typeface="Times New Roman" panose="02020603050405020304" pitchFamily="18" charset="0"/>
                <a:cs typeface="Times New Roman" panose="02020603050405020304" pitchFamily="18" charset="0"/>
              </a:rPr>
              <a:t>&gt; transaction</a:t>
            </a:r>
            <a:br>
              <a:rPr lang="en-US" sz="1400" dirty="0">
                <a:solidFill>
                  <a:schemeClr val="bg1"/>
                </a:solidFill>
                <a:latin typeface="Times New Roman" panose="02020603050405020304" pitchFamily="18" charset="0"/>
                <a:cs typeface="Times New Roman" panose="02020603050405020304" pitchFamily="18" charset="0"/>
              </a:rPr>
            </a:br>
            <a:r>
              <a:rPr lang="en-US" sz="1400" dirty="0">
                <a:solidFill>
                  <a:schemeClr val="bg1"/>
                </a:solidFill>
                <a:latin typeface="Times New Roman" panose="02020603050405020304" pitchFamily="18" charset="0"/>
                <a:cs typeface="Times New Roman" panose="02020603050405020304" pitchFamily="18" charset="0"/>
              </a:rPr>
              <a:t> </a:t>
            </a:r>
            <a:r>
              <a:rPr lang="en-US" sz="1400" dirty="0">
                <a:solidFill>
                  <a:srgbClr val="FFFF99"/>
                </a:solidFill>
                <a:latin typeface="Times New Roman" panose="02020603050405020304" pitchFamily="18" charset="0"/>
                <a:cs typeface="Times New Roman" panose="02020603050405020304" pitchFamily="18" charset="0"/>
              </a:rPr>
              <a:t>MI31 – Batch Input:  Create Phys. Inv. Doc.</a:t>
            </a:r>
          </a:p>
        </p:txBody>
      </p:sp>
      <p:pic>
        <p:nvPicPr>
          <p:cNvPr id="3" name="Picture 2">
            <a:extLst>
              <a:ext uri="{FF2B5EF4-FFF2-40B4-BE49-F238E27FC236}">
                <a16:creationId xmlns:a16="http://schemas.microsoft.com/office/drawing/2014/main" id="{DCED8976-B2C5-4668-AAE9-6FA53E188CC9}"/>
              </a:ext>
            </a:extLst>
          </p:cNvPr>
          <p:cNvPicPr>
            <a:picLocks/>
          </p:cNvPicPr>
          <p:nvPr/>
        </p:nvPicPr>
        <p:blipFill>
          <a:blip r:embed="rId4"/>
          <a:stretch>
            <a:fillRect/>
          </a:stretch>
        </p:blipFill>
        <p:spPr>
          <a:xfrm>
            <a:off x="3657600" y="457200"/>
            <a:ext cx="5029200" cy="5486400"/>
          </a:xfrm>
          <a:prstGeom prst="rect">
            <a:avLst/>
          </a:prstGeom>
        </p:spPr>
      </p:pic>
    </p:spTree>
    <p:extLst>
      <p:ext uri="{BB962C8B-B14F-4D97-AF65-F5344CB8AC3E}">
        <p14:creationId xmlns:p14="http://schemas.microsoft.com/office/powerpoint/2010/main" val="2914183366"/>
      </p:ext>
    </p:extLst>
  </p:cSld>
  <p:clrMapOvr>
    <a:masterClrMapping/>
  </p:clrMapOvr>
  <mc:AlternateContent xmlns:mc="http://schemas.openxmlformats.org/markup-compatibility/2006" xmlns:p14="http://schemas.microsoft.com/office/powerpoint/2010/main">
    <mc:Choice Requires="p14">
      <p:transition spd="slow" p14:dur="25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18" name="Text Steps 1 - 3">
            <a:extLst>
              <a:ext uri="{FF2B5EF4-FFF2-40B4-BE49-F238E27FC236}">
                <a16:creationId xmlns:a16="http://schemas.microsoft.com/office/drawing/2014/main" id="{D28D4E11-4966-43AE-BB6D-99A66312159C}"/>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 opens:</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Selected Data for Phys. Inventory Documts W/o Special Stock</a:t>
            </a:r>
            <a:endParaRPr lang="en-US" sz="800" i="1" dirty="0">
              <a:solidFill>
                <a:srgbClr val="FFFF99"/>
              </a:solidFill>
              <a:latin typeface="Times New Roman" panose="02020603050405020304" pitchFamily="18" charset="0"/>
              <a:cs typeface="Times New Roman" panose="02020603050405020304" pitchFamily="18" charset="0"/>
            </a:endParaRPr>
          </a:p>
          <a:p>
            <a:pPr marL="228600" lvl="0">
              <a:lnSpc>
                <a:spcPct val="150000"/>
              </a:lnSpc>
              <a:defRPr/>
            </a:pPr>
            <a:endParaRPr lang="en-US" sz="800" b="1" i="1" dirty="0">
              <a:solidFill>
                <a:prstClr val="white"/>
              </a:solidFill>
              <a:latin typeface="Times New Roman" panose="02020603050405020304" pitchFamily="18" charset="0"/>
              <a:cs typeface="Times New Roman" panose="02020603050405020304" pitchFamily="18" charset="0"/>
            </a:endParaRPr>
          </a:p>
          <a:p>
            <a:pPr marL="225425">
              <a:lnSpc>
                <a:spcPct val="150000"/>
              </a:lnSpc>
              <a:tabLst>
                <a:tab pos="457200" algn="l"/>
              </a:tabLst>
            </a:pPr>
            <a:r>
              <a:rPr lang="en-US" sz="1400" dirty="0">
                <a:solidFill>
                  <a:srgbClr val="FFFF99"/>
                </a:solidFill>
                <a:latin typeface="Times New Roman" panose="02020603050405020304" pitchFamily="18" charset="0"/>
                <a:cs typeface="Times New Roman" panose="02020603050405020304" pitchFamily="18" charset="0"/>
              </a:rPr>
              <a:t>Database Selections Section</a:t>
            </a:r>
          </a:p>
          <a:p>
            <a:pPr marL="231775" indent="-231775">
              <a:lnSpc>
                <a:spcPct val="150000"/>
              </a:lnSpc>
              <a:buFont typeface="Wingdings" panose="05000000000000000000" pitchFamily="2" charset="2"/>
              <a:buChar char="q"/>
              <a:tabLst>
                <a:tab pos="457200" algn="l"/>
              </a:tabLst>
            </a:pPr>
            <a:r>
              <a:rPr lang="en-US" sz="1400" dirty="0">
                <a:solidFill>
                  <a:schemeClr val="bg1"/>
                </a:solidFill>
                <a:latin typeface="Times New Roman" panose="02020603050405020304" pitchFamily="18" charset="0"/>
                <a:cs typeface="Times New Roman" panose="02020603050405020304" pitchFamily="18" charset="0"/>
              </a:rPr>
              <a:t>Plant Field = Input four-digit code</a:t>
            </a:r>
            <a:br>
              <a:rPr lang="en-US" sz="1400" dirty="0">
                <a:solidFill>
                  <a:schemeClr val="bg1"/>
                </a:solidFill>
                <a:latin typeface="Times New Roman" panose="02020603050405020304" pitchFamily="18" charset="0"/>
                <a:cs typeface="Times New Roman" panose="02020603050405020304" pitchFamily="18" charset="0"/>
              </a:rPr>
            </a:br>
            <a:r>
              <a:rPr lang="en-US" sz="1400" dirty="0">
                <a:solidFill>
                  <a:schemeClr val="bg1"/>
                </a:solidFill>
                <a:latin typeface="Times New Roman" panose="02020603050405020304" pitchFamily="18" charset="0"/>
                <a:cs typeface="Times New Roman" panose="02020603050405020304" pitchFamily="18" charset="0"/>
              </a:rPr>
              <a:t> </a:t>
            </a:r>
            <a:r>
              <a:rPr lang="en-US" sz="1000" dirty="0">
                <a:solidFill>
                  <a:srgbClr val="FFFF99"/>
                </a:solidFill>
                <a:latin typeface="Times New Roman" panose="02020603050405020304" pitchFamily="18" charset="0"/>
                <a:cs typeface="Times New Roman" panose="02020603050405020304" pitchFamily="18" charset="0"/>
              </a:rPr>
              <a:t>(i.e., Alamance = 6001)</a:t>
            </a:r>
          </a:p>
          <a:p>
            <a:pPr marL="231775" indent="-231775">
              <a:lnSpc>
                <a:spcPct val="150000"/>
              </a:lnSpc>
              <a:buFont typeface="Wingdings" panose="05000000000000000000" pitchFamily="2" charset="2"/>
              <a:buChar char="q"/>
              <a:tabLst>
                <a:tab pos="463550" algn="l"/>
              </a:tabLst>
            </a:pPr>
            <a:r>
              <a:rPr lang="en-US" sz="1400" dirty="0">
                <a:solidFill>
                  <a:schemeClr val="bg1"/>
                </a:solidFill>
                <a:latin typeface="Times New Roman" panose="02020603050405020304" pitchFamily="18" charset="0"/>
                <a:cs typeface="Times New Roman" panose="02020603050405020304" pitchFamily="18" charset="0"/>
              </a:rPr>
              <a:t>Storage Location Field = Input four-digit code </a:t>
            </a:r>
            <a:r>
              <a:rPr lang="en-US" sz="1000" dirty="0">
                <a:solidFill>
                  <a:srgbClr val="FFFF99"/>
                </a:solidFill>
                <a:latin typeface="Times New Roman" panose="02020603050405020304" pitchFamily="18" charset="0"/>
                <a:cs typeface="Times New Roman" panose="02020603050405020304" pitchFamily="18" charset="0"/>
              </a:rPr>
              <a:t>(i.e., Alamance = 8001)</a:t>
            </a:r>
          </a:p>
          <a:p>
            <a:pPr marL="231775" indent="-231775">
              <a:lnSpc>
                <a:spcPct val="150000"/>
              </a:lnSpc>
              <a:buFont typeface="Wingdings" panose="05000000000000000000" pitchFamily="2" charset="2"/>
              <a:buChar char="q"/>
              <a:tabLst>
                <a:tab pos="463550" algn="l"/>
              </a:tabLst>
            </a:pPr>
            <a:r>
              <a:rPr lang="en-US" sz="1400" dirty="0">
                <a:solidFill>
                  <a:schemeClr val="bg1"/>
                </a:solidFill>
                <a:latin typeface="Times New Roman" panose="02020603050405020304" pitchFamily="18" charset="0"/>
                <a:cs typeface="Times New Roman" panose="02020603050405020304" pitchFamily="18" charset="0"/>
              </a:rPr>
              <a:t>Materials Marked for Deletion Field – &lt;</a:t>
            </a:r>
            <a:r>
              <a:rPr lang="en-US" sz="1400" i="1" dirty="0">
                <a:solidFill>
                  <a:srgbClr val="FFFF99"/>
                </a:solidFill>
                <a:latin typeface="Times New Roman" panose="02020603050405020304" pitchFamily="18" charset="0"/>
                <a:cs typeface="Times New Roman" panose="02020603050405020304" pitchFamily="18" charset="0"/>
              </a:rPr>
              <a:t>Uncheck</a:t>
            </a:r>
            <a:r>
              <a:rPr lang="en-US" sz="1400" dirty="0">
                <a:solidFill>
                  <a:schemeClr val="bg1"/>
                </a:solidFill>
                <a:latin typeface="Times New Roman" panose="02020603050405020304" pitchFamily="18" charset="0"/>
                <a:cs typeface="Times New Roman" panose="02020603050405020304" pitchFamily="18" charset="0"/>
              </a:rPr>
              <a:t>&gt; </a:t>
            </a:r>
            <a:r>
              <a:rPr lang="en-US" sz="1000" dirty="0">
                <a:solidFill>
                  <a:srgbClr val="FFFF99"/>
                </a:solidFill>
                <a:latin typeface="Times New Roman" panose="02020603050405020304" pitchFamily="18" charset="0"/>
                <a:cs typeface="Times New Roman" panose="02020603050405020304" pitchFamily="18" charset="0"/>
              </a:rPr>
              <a:t>(Default is checked)</a:t>
            </a:r>
            <a:endParaRPr lang="en-US" sz="800" dirty="0">
              <a:solidFill>
                <a:srgbClr val="FFFF99"/>
              </a:solidFill>
              <a:latin typeface="Times New Roman" panose="02020603050405020304" pitchFamily="18" charset="0"/>
              <a:cs typeface="Times New Roman" panose="02020603050405020304" pitchFamily="18" charset="0"/>
            </a:endParaRPr>
          </a:p>
          <a:p>
            <a:pPr>
              <a:lnSpc>
                <a:spcPct val="150000"/>
              </a:lnSpc>
              <a:tabLst>
                <a:tab pos="463550" algn="l"/>
              </a:tabLst>
            </a:pPr>
            <a:endParaRPr lang="en-US" sz="800" dirty="0">
              <a:solidFill>
                <a:schemeClr val="bg1"/>
              </a:solidFill>
              <a:latin typeface="Times New Roman" panose="02020603050405020304" pitchFamily="18" charset="0"/>
              <a:cs typeface="Times New Roman" panose="02020603050405020304" pitchFamily="18" charset="0"/>
            </a:endParaRPr>
          </a:p>
          <a:p>
            <a:pPr marL="225425">
              <a:lnSpc>
                <a:spcPct val="150000"/>
              </a:lnSpc>
              <a:tabLst>
                <a:tab pos="463550" algn="l"/>
              </a:tabLst>
            </a:pPr>
            <a:r>
              <a:rPr lang="en-US" sz="1400" dirty="0">
                <a:solidFill>
                  <a:srgbClr val="FFFF99"/>
                </a:solidFill>
                <a:latin typeface="Times New Roman" panose="02020603050405020304" pitchFamily="18" charset="0"/>
                <a:cs typeface="Times New Roman" panose="02020603050405020304" pitchFamily="18" charset="0"/>
              </a:rPr>
              <a:t>Control Section </a:t>
            </a:r>
          </a:p>
          <a:p>
            <a:pPr marL="236538" indent="-236538">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Name of Session Field – Remove default name “MB_101” and rename to a unique name.  </a:t>
            </a:r>
            <a:br>
              <a:rPr lang="en-US" sz="1400" dirty="0">
                <a:solidFill>
                  <a:schemeClr val="bg1"/>
                </a:solidFill>
                <a:latin typeface="Times New Roman" panose="02020603050405020304" pitchFamily="18" charset="0"/>
                <a:cs typeface="Times New Roman" panose="02020603050405020304" pitchFamily="18" charset="0"/>
              </a:rPr>
            </a:br>
            <a:r>
              <a:rPr lang="en-US" sz="1000" dirty="0">
                <a:solidFill>
                  <a:srgbClr val="FFFF99"/>
                </a:solidFill>
                <a:latin typeface="Times New Roman" panose="02020603050405020304" pitchFamily="18" charset="0"/>
                <a:cs typeface="Times New Roman" panose="02020603050405020304" pitchFamily="18" charset="0"/>
              </a:rPr>
              <a:t>(i.e., 6001_2020INV)</a:t>
            </a:r>
          </a:p>
          <a:p>
            <a:pPr marL="236538" indent="-236538">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Max. No. Items/Doc. Field – </a:t>
            </a:r>
          </a:p>
          <a:p>
            <a:pPr marL="693738" lvl="1" indent="-236538">
              <a:lnSpc>
                <a:spcPct val="150000"/>
              </a:lnSpc>
              <a:buFont typeface="Wingdings" panose="05000000000000000000" pitchFamily="2" charset="2"/>
              <a:buChar char="§"/>
            </a:pPr>
            <a:r>
              <a:rPr lang="en-US" sz="1400" dirty="0">
                <a:solidFill>
                  <a:schemeClr val="bg1"/>
                </a:solidFill>
                <a:latin typeface="Times New Roman" panose="02020603050405020304" pitchFamily="18" charset="0"/>
                <a:cs typeface="Times New Roman" panose="02020603050405020304" pitchFamily="18" charset="0"/>
              </a:rPr>
              <a:t>99 - Main Storage Location</a:t>
            </a:r>
          </a:p>
          <a:p>
            <a:pPr marL="693738" lvl="1" indent="-236538">
              <a:lnSpc>
                <a:spcPct val="150000"/>
              </a:lnSpc>
              <a:buFont typeface="Wingdings" panose="05000000000000000000" pitchFamily="2" charset="2"/>
              <a:buChar char="§"/>
            </a:pPr>
            <a:r>
              <a:rPr lang="en-US" sz="1400" dirty="0">
                <a:solidFill>
                  <a:schemeClr val="bg1"/>
                </a:solidFill>
                <a:latin typeface="Times New Roman" panose="02020603050405020304" pitchFamily="18" charset="0"/>
                <a:cs typeface="Times New Roman" panose="02020603050405020304" pitchFamily="18" charset="0"/>
              </a:rPr>
              <a:t>300 - Truck Storage Location</a:t>
            </a:r>
          </a:p>
          <a:p>
            <a:pPr>
              <a:lnSpc>
                <a:spcPct val="150000"/>
              </a:lnSpc>
            </a:pPr>
            <a:endParaRPr lang="en-US" sz="1000" dirty="0">
              <a:solidFill>
                <a:srgbClr val="FFFF99"/>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5741539-F467-4F0C-BFC3-6547A8FEEDB9}"/>
              </a:ext>
            </a:extLst>
          </p:cNvPr>
          <p:cNvPicPr>
            <a:picLocks/>
          </p:cNvPicPr>
          <p:nvPr/>
        </p:nvPicPr>
        <p:blipFill>
          <a:blip r:embed="rId4"/>
          <a:stretch>
            <a:fillRect/>
          </a:stretch>
        </p:blipFill>
        <p:spPr>
          <a:xfrm>
            <a:off x="3657600" y="457200"/>
            <a:ext cx="5029200" cy="5486400"/>
          </a:xfrm>
          <a:prstGeom prst="rect">
            <a:avLst/>
          </a:prstGeom>
        </p:spPr>
      </p:pic>
    </p:spTree>
    <p:extLst>
      <p:ext uri="{BB962C8B-B14F-4D97-AF65-F5344CB8AC3E}">
        <p14:creationId xmlns:p14="http://schemas.microsoft.com/office/powerpoint/2010/main" val="2888650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18" name="Text Steps 1 - 3">
            <a:extLst>
              <a:ext uri="{FF2B5EF4-FFF2-40B4-BE49-F238E27FC236}">
                <a16:creationId xmlns:a16="http://schemas.microsoft.com/office/drawing/2014/main" id="{D28D4E11-4966-43AE-BB6D-99A66312159C}"/>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Selected Data for Phys. Inventory Documts W/o Special Stock</a:t>
            </a:r>
            <a:endParaRPr lang="en-US" sz="800" i="1" dirty="0">
              <a:solidFill>
                <a:srgbClr val="FFFF99"/>
              </a:solidFill>
              <a:latin typeface="Times New Roman" panose="02020603050405020304" pitchFamily="18" charset="0"/>
              <a:cs typeface="Times New Roman" panose="02020603050405020304" pitchFamily="18" charset="0"/>
            </a:endParaRPr>
          </a:p>
          <a:p>
            <a:pPr marL="228600" lvl="0">
              <a:lnSpc>
                <a:spcPct val="150000"/>
              </a:lnSpc>
              <a:defRPr/>
            </a:pPr>
            <a:endParaRPr lang="en-US" sz="800" b="1" i="1" dirty="0">
              <a:solidFill>
                <a:prstClr val="white"/>
              </a:solidFill>
              <a:latin typeface="Times New Roman" panose="02020603050405020304" pitchFamily="18" charset="0"/>
              <a:cs typeface="Times New Roman" panose="02020603050405020304" pitchFamily="18" charset="0"/>
            </a:endParaRPr>
          </a:p>
          <a:p>
            <a:pPr marL="225425">
              <a:lnSpc>
                <a:spcPct val="150000"/>
              </a:lnSpc>
              <a:tabLst>
                <a:tab pos="463550" algn="l"/>
              </a:tabLst>
            </a:pPr>
            <a:r>
              <a:rPr lang="en-US" sz="1400" dirty="0">
                <a:solidFill>
                  <a:srgbClr val="FFFF99"/>
                </a:solidFill>
                <a:latin typeface="Times New Roman" panose="02020603050405020304" pitchFamily="18" charset="0"/>
                <a:cs typeface="Times New Roman" panose="02020603050405020304" pitchFamily="18" charset="0"/>
              </a:rPr>
              <a:t>Data in Phys. Inv. Docmt Header Section </a:t>
            </a:r>
          </a:p>
          <a:p>
            <a:pPr marL="236538" indent="-236538">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Planned Count Date Field – Input the actual date of inventory count.</a:t>
            </a:r>
          </a:p>
          <a:p>
            <a:pPr marL="236538" indent="-236538">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Physical Inventory number Field – Input the fiscal year followed by plant number and storage location. </a:t>
            </a:r>
            <a:br>
              <a:rPr lang="en-US" sz="1400" dirty="0">
                <a:solidFill>
                  <a:schemeClr val="bg1"/>
                </a:solidFill>
                <a:latin typeface="Times New Roman" panose="02020603050405020304" pitchFamily="18" charset="0"/>
                <a:cs typeface="Times New Roman" panose="02020603050405020304" pitchFamily="18" charset="0"/>
              </a:rPr>
            </a:br>
            <a:r>
              <a:rPr lang="en-US" sz="1000" dirty="0">
                <a:solidFill>
                  <a:srgbClr val="FFFF99"/>
                </a:solidFill>
                <a:latin typeface="Times New Roman" panose="02020603050405020304" pitchFamily="18" charset="0"/>
                <a:cs typeface="Times New Roman" panose="02020603050405020304" pitchFamily="18" charset="0"/>
              </a:rPr>
              <a:t>(i.e., 2020FY60018001)</a:t>
            </a:r>
          </a:p>
          <a:p>
            <a:pPr marL="236538" indent="-236538">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Set Posting Block Field – </a:t>
            </a:r>
          </a:p>
          <a:p>
            <a:pPr marL="688975" lvl="1" indent="-231775">
              <a:lnSpc>
                <a:spcPct val="150000"/>
              </a:lnSpc>
              <a:buFont typeface="Wingdings" panose="05000000000000000000" pitchFamily="2" charset="2"/>
              <a:buChar char="§"/>
            </a:pPr>
            <a:r>
              <a:rPr lang="en-US" sz="1400" dirty="0">
                <a:solidFill>
                  <a:schemeClr val="bg1"/>
                </a:solidFill>
                <a:latin typeface="Times New Roman" panose="02020603050405020304" pitchFamily="18" charset="0"/>
                <a:cs typeface="Times New Roman" panose="02020603050405020304" pitchFamily="18" charset="0"/>
              </a:rPr>
              <a:t>Check if count is immediate</a:t>
            </a:r>
          </a:p>
          <a:p>
            <a:pPr marL="688975" lvl="1" indent="-231775">
              <a:lnSpc>
                <a:spcPct val="150000"/>
              </a:lnSpc>
              <a:buFont typeface="Wingdings" panose="05000000000000000000" pitchFamily="2" charset="2"/>
              <a:buChar char="§"/>
            </a:pPr>
            <a:r>
              <a:rPr lang="en-US" sz="1400" dirty="0">
                <a:solidFill>
                  <a:schemeClr val="bg1"/>
                </a:solidFill>
                <a:latin typeface="Times New Roman" panose="02020603050405020304" pitchFamily="18" charset="0"/>
                <a:cs typeface="Times New Roman" panose="02020603050405020304" pitchFamily="18" charset="0"/>
              </a:rPr>
              <a:t>Leave blank if creating docs beforehand</a:t>
            </a:r>
          </a:p>
          <a:p>
            <a:pPr lvl="1">
              <a:lnSpc>
                <a:spcPct val="150000"/>
              </a:lnSpc>
            </a:pPr>
            <a:endParaRPr lang="en-US" sz="1400" dirty="0">
              <a:solidFill>
                <a:srgbClr val="FFFF99"/>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942D0FA-F60C-497A-A6AD-302D4AD463B0}"/>
              </a:ext>
            </a:extLst>
          </p:cNvPr>
          <p:cNvPicPr>
            <a:picLocks/>
          </p:cNvPicPr>
          <p:nvPr/>
        </p:nvPicPr>
        <p:blipFill>
          <a:blip r:embed="rId4"/>
          <a:stretch>
            <a:fillRect/>
          </a:stretch>
        </p:blipFill>
        <p:spPr>
          <a:xfrm>
            <a:off x="3657600" y="457200"/>
            <a:ext cx="5029200" cy="5486400"/>
          </a:xfrm>
          <a:prstGeom prst="rect">
            <a:avLst/>
          </a:prstGeom>
        </p:spPr>
      </p:pic>
    </p:spTree>
    <p:extLst>
      <p:ext uri="{BB962C8B-B14F-4D97-AF65-F5344CB8AC3E}">
        <p14:creationId xmlns:p14="http://schemas.microsoft.com/office/powerpoint/2010/main" val="142312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18" name="Text Steps 1 - 3">
            <a:extLst>
              <a:ext uri="{FF2B5EF4-FFF2-40B4-BE49-F238E27FC236}">
                <a16:creationId xmlns:a16="http://schemas.microsoft.com/office/drawing/2014/main" id="{D28D4E11-4966-43AE-BB6D-99A66312159C}"/>
              </a:ext>
            </a:extLst>
          </p:cNvPr>
          <p:cNvSpPr txBox="1"/>
          <p:nvPr/>
        </p:nvSpPr>
        <p:spPr>
          <a:xfrm>
            <a:off x="228600" y="228600"/>
            <a:ext cx="3200400" cy="6400800"/>
          </a:xfrm>
          <a:prstGeom prst="rect">
            <a:avLst/>
          </a:prstGeom>
          <a:noFill/>
        </p:spPr>
        <p:txBody>
          <a:bodyPr wrap="square" rtlCol="0" anchor="t" anchorCtr="0">
            <a:noAutofit/>
          </a:bodyPr>
          <a:lstStyle/>
          <a:p>
            <a:pPr>
              <a:lnSpc>
                <a:spcPct val="150000"/>
              </a:lnSpc>
            </a:pPr>
            <a:r>
              <a:rPr lang="en-US" sz="1400" dirty="0">
                <a:solidFill>
                  <a:prstClr val="white"/>
                </a:solidFill>
                <a:latin typeface="Times New Roman" panose="02020603050405020304" pitchFamily="18" charset="0"/>
                <a:cs typeface="Times New Roman" panose="02020603050405020304" pitchFamily="18" charset="0"/>
              </a:rPr>
              <a:t>Window:</a:t>
            </a:r>
          </a:p>
          <a:p>
            <a:pPr marL="228600" lvl="0">
              <a:lnSpc>
                <a:spcPct val="150000"/>
              </a:lnSpc>
              <a:defRPr/>
            </a:pPr>
            <a:r>
              <a:rPr lang="en-US" sz="1400" dirty="0">
                <a:solidFill>
                  <a:srgbClr val="FFFF99"/>
                </a:solidFill>
                <a:latin typeface="Times New Roman" panose="02020603050405020304" pitchFamily="18" charset="0"/>
                <a:cs typeface="Times New Roman" panose="02020603050405020304" pitchFamily="18" charset="0"/>
              </a:rPr>
              <a:t>Selected Data for Phys. Inventory Documts W/o Special Stock</a:t>
            </a:r>
            <a:endParaRPr lang="en-US" sz="800" i="1" dirty="0">
              <a:solidFill>
                <a:srgbClr val="FFFF99"/>
              </a:solidFill>
              <a:latin typeface="Times New Roman" panose="02020603050405020304" pitchFamily="18" charset="0"/>
              <a:cs typeface="Times New Roman" panose="02020603050405020304" pitchFamily="18" charset="0"/>
            </a:endParaRPr>
          </a:p>
          <a:p>
            <a:pPr marL="228600" lvl="0">
              <a:lnSpc>
                <a:spcPct val="150000"/>
              </a:lnSpc>
              <a:defRPr/>
            </a:pPr>
            <a:endParaRPr lang="en-US" sz="800" b="1" i="1" dirty="0">
              <a:solidFill>
                <a:prstClr val="white"/>
              </a:solidFill>
              <a:latin typeface="Times New Roman" panose="02020603050405020304" pitchFamily="18" charset="0"/>
              <a:cs typeface="Times New Roman" panose="02020603050405020304" pitchFamily="18" charset="0"/>
            </a:endParaRPr>
          </a:p>
          <a:p>
            <a:pPr marL="225425">
              <a:lnSpc>
                <a:spcPct val="150000"/>
              </a:lnSpc>
              <a:tabLst>
                <a:tab pos="463550" algn="l"/>
              </a:tabLst>
            </a:pPr>
            <a:r>
              <a:rPr lang="en-US" sz="1400" dirty="0">
                <a:solidFill>
                  <a:srgbClr val="FFFF99"/>
                </a:solidFill>
                <a:latin typeface="Times New Roman" panose="02020603050405020304" pitchFamily="18" charset="0"/>
                <a:cs typeface="Times New Roman" panose="02020603050405020304" pitchFamily="18" charset="0"/>
              </a:rPr>
              <a:t>Sorting Section </a:t>
            </a:r>
          </a:p>
          <a:p>
            <a:pPr marL="236538" indent="-236538">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Sorting Button</a:t>
            </a:r>
          </a:p>
          <a:p>
            <a:pPr marL="236538" indent="-236538">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Select</a:t>
            </a:r>
            <a:r>
              <a:rPr lang="en-US" sz="1400" dirty="0">
                <a:solidFill>
                  <a:schemeClr val="bg1"/>
                </a:solidFill>
                <a:latin typeface="Times New Roman" panose="02020603050405020304" pitchFamily="18" charset="0"/>
                <a:cs typeface="Times New Roman" panose="02020603050405020304" pitchFamily="18" charset="0"/>
              </a:rPr>
              <a:t>&gt; </a:t>
            </a:r>
          </a:p>
          <a:p>
            <a:pPr marL="688975" lvl="1" indent="-231775">
              <a:lnSpc>
                <a:spcPct val="150000"/>
              </a:lnSpc>
              <a:buFont typeface="Wingdings" panose="05000000000000000000" pitchFamily="2" charset="2"/>
              <a:buChar char="§"/>
            </a:pPr>
            <a:r>
              <a:rPr lang="en-US" sz="1400" dirty="0">
                <a:solidFill>
                  <a:schemeClr val="bg1"/>
                </a:solidFill>
                <a:latin typeface="Times New Roman" panose="02020603050405020304" pitchFamily="18" charset="0"/>
                <a:cs typeface="Times New Roman" panose="02020603050405020304" pitchFamily="18" charset="0"/>
              </a:rPr>
              <a:t>Plant – SLoc. – Material</a:t>
            </a:r>
            <a:br>
              <a:rPr lang="en-US" sz="1400" dirty="0">
                <a:solidFill>
                  <a:schemeClr val="bg1"/>
                </a:solidFill>
                <a:latin typeface="Times New Roman" panose="02020603050405020304" pitchFamily="18" charset="0"/>
                <a:cs typeface="Times New Roman" panose="02020603050405020304" pitchFamily="18" charset="0"/>
              </a:rPr>
            </a:br>
            <a:r>
              <a:rPr lang="en-US" sz="1000" dirty="0">
                <a:solidFill>
                  <a:srgbClr val="FFFF99"/>
                </a:solidFill>
                <a:latin typeface="Times New Roman" panose="02020603050405020304" pitchFamily="18" charset="0"/>
                <a:cs typeface="Times New Roman" panose="02020603050405020304" pitchFamily="18" charset="0"/>
              </a:rPr>
              <a:t>(List sorted by material number)</a:t>
            </a:r>
          </a:p>
          <a:p>
            <a:pPr lvl="1">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lvl="1">
              <a:lnSpc>
                <a:spcPct val="150000"/>
              </a:lnSpc>
            </a:pPr>
            <a:r>
              <a:rPr lang="en-US" sz="1400" dirty="0">
                <a:solidFill>
                  <a:schemeClr val="bg1"/>
                </a:solidFill>
                <a:latin typeface="Times New Roman" panose="02020603050405020304" pitchFamily="18" charset="0"/>
                <a:cs typeface="Times New Roman" panose="02020603050405020304" pitchFamily="18" charset="0"/>
              </a:rPr>
              <a:t>OR</a:t>
            </a:r>
            <a:endParaRPr lang="en-US" sz="800" dirty="0">
              <a:solidFill>
                <a:schemeClr val="bg1"/>
              </a:solidFill>
              <a:latin typeface="Times New Roman" panose="02020603050405020304" pitchFamily="18" charset="0"/>
              <a:cs typeface="Times New Roman" panose="02020603050405020304" pitchFamily="18" charset="0"/>
            </a:endParaRPr>
          </a:p>
          <a:p>
            <a:pPr lvl="1">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marL="688975" lvl="1" indent="-231775">
              <a:lnSpc>
                <a:spcPct val="150000"/>
              </a:lnSpc>
              <a:buFont typeface="Wingdings" panose="05000000000000000000" pitchFamily="2" charset="2"/>
              <a:buChar char="§"/>
            </a:pPr>
            <a:r>
              <a:rPr lang="en-US" sz="1400" dirty="0">
                <a:solidFill>
                  <a:schemeClr val="bg1"/>
                </a:solidFill>
                <a:latin typeface="Times New Roman" panose="02020603050405020304" pitchFamily="18" charset="0"/>
                <a:cs typeface="Times New Roman" panose="02020603050405020304" pitchFamily="18" charset="0"/>
              </a:rPr>
              <a:t>Plant – SLoc. – Stor. Bin Description – Material</a:t>
            </a:r>
            <a:br>
              <a:rPr lang="en-US" sz="1400" dirty="0">
                <a:solidFill>
                  <a:schemeClr val="bg1"/>
                </a:solidFill>
                <a:latin typeface="Times New Roman" panose="02020603050405020304" pitchFamily="18" charset="0"/>
                <a:cs typeface="Times New Roman" panose="02020603050405020304" pitchFamily="18" charset="0"/>
              </a:rPr>
            </a:br>
            <a:r>
              <a:rPr lang="en-US" sz="1000" dirty="0">
                <a:solidFill>
                  <a:srgbClr val="FFFF99"/>
                </a:solidFill>
                <a:latin typeface="Times New Roman" panose="02020603050405020304" pitchFamily="18" charset="0"/>
                <a:cs typeface="Times New Roman" panose="02020603050405020304" pitchFamily="18" charset="0"/>
              </a:rPr>
              <a:t>(List sorted by storage location)</a:t>
            </a:r>
          </a:p>
          <a:p>
            <a:pPr marL="228600" lvl="0">
              <a:lnSpc>
                <a:spcPct val="150000"/>
              </a:lnSpc>
              <a:defRPr/>
            </a:pPr>
            <a:endParaRPr lang="en-US" sz="800" b="1" i="1" dirty="0">
              <a:solidFill>
                <a:prstClr val="white"/>
              </a:solidFill>
              <a:latin typeface="Times New Roman" panose="02020603050405020304" pitchFamily="18" charset="0"/>
              <a:cs typeface="Times New Roman" panose="02020603050405020304" pitchFamily="18" charset="0"/>
            </a:endParaRPr>
          </a:p>
          <a:p>
            <a:pPr marL="225425">
              <a:lnSpc>
                <a:spcPct val="150000"/>
              </a:lnSpc>
              <a:tabLst>
                <a:tab pos="463550" algn="l"/>
              </a:tabLst>
            </a:pPr>
            <a:r>
              <a:rPr lang="en-US" sz="1400" dirty="0">
                <a:solidFill>
                  <a:srgbClr val="FFFF99"/>
                </a:solidFill>
                <a:latin typeface="Times New Roman" panose="02020603050405020304" pitchFamily="18" charset="0"/>
                <a:cs typeface="Times New Roman" panose="02020603050405020304" pitchFamily="18" charset="0"/>
              </a:rPr>
              <a:t>Display Options Section </a:t>
            </a:r>
          </a:p>
          <a:p>
            <a:pPr marL="236538" indent="-236538">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Layout Field – Blank field </a:t>
            </a:r>
            <a:br>
              <a:rPr lang="en-US" sz="1400" dirty="0">
                <a:solidFill>
                  <a:schemeClr val="bg1"/>
                </a:solidFill>
                <a:latin typeface="Times New Roman" panose="02020603050405020304" pitchFamily="18" charset="0"/>
                <a:cs typeface="Times New Roman" panose="02020603050405020304" pitchFamily="18" charset="0"/>
              </a:rPr>
            </a:br>
            <a:r>
              <a:rPr lang="en-US" sz="1000" dirty="0">
                <a:solidFill>
                  <a:srgbClr val="FFFF99"/>
                </a:solidFill>
                <a:latin typeface="Times New Roman" panose="02020603050405020304" pitchFamily="18" charset="0"/>
                <a:cs typeface="Times New Roman" panose="02020603050405020304" pitchFamily="18" charset="0"/>
              </a:rPr>
              <a:t>(Erase any variants)</a:t>
            </a:r>
          </a:p>
          <a:p>
            <a:pPr>
              <a:lnSpc>
                <a:spcPct val="150000"/>
              </a:lnSpc>
            </a:pPr>
            <a:endParaRPr lang="en-US" sz="1400" dirty="0">
              <a:solidFill>
                <a:schemeClr val="bg1"/>
              </a:solidFill>
              <a:latin typeface="Times New Roman" panose="02020603050405020304" pitchFamily="18" charset="0"/>
              <a:cs typeface="Times New Roman" panose="02020603050405020304" pitchFamily="18" charset="0"/>
            </a:endParaRPr>
          </a:p>
          <a:p>
            <a:pPr marL="236538" indent="-236538">
              <a:lnSpc>
                <a:spcPct val="15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&lt;</a:t>
            </a:r>
            <a:r>
              <a:rPr lang="en-US" sz="1400" i="1" dirty="0">
                <a:solidFill>
                  <a:srgbClr val="FFFF99"/>
                </a:solidFill>
                <a:latin typeface="Times New Roman" panose="02020603050405020304" pitchFamily="18" charset="0"/>
                <a:cs typeface="Times New Roman" panose="02020603050405020304" pitchFamily="18" charset="0"/>
              </a:rPr>
              <a:t>Click</a:t>
            </a:r>
            <a:r>
              <a:rPr lang="en-US" sz="1400" dirty="0">
                <a:solidFill>
                  <a:schemeClr val="bg1"/>
                </a:solidFill>
                <a:latin typeface="Times New Roman" panose="02020603050405020304" pitchFamily="18" charset="0"/>
                <a:cs typeface="Times New Roman" panose="02020603050405020304" pitchFamily="18" charset="0"/>
              </a:rPr>
              <a:t>&gt; Execute Icon </a:t>
            </a:r>
          </a:p>
          <a:p>
            <a:pPr lvl="1">
              <a:lnSpc>
                <a:spcPct val="150000"/>
              </a:lnSpc>
            </a:pPr>
            <a:endParaRPr lang="en-US" sz="1400" dirty="0">
              <a:solidFill>
                <a:srgbClr val="FFFF99"/>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917CB66-74BB-4093-8864-5214225F5D63}"/>
              </a:ext>
            </a:extLst>
          </p:cNvPr>
          <p:cNvPicPr>
            <a:picLocks noChangeAspect="1"/>
          </p:cNvPicPr>
          <p:nvPr/>
        </p:nvPicPr>
        <p:blipFill>
          <a:blip r:embed="rId4"/>
          <a:stretch>
            <a:fillRect/>
          </a:stretch>
        </p:blipFill>
        <p:spPr>
          <a:xfrm>
            <a:off x="2299890" y="1839074"/>
            <a:ext cx="1092294" cy="164592"/>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1EE4D8A1-6B60-4472-9CBE-FDE7144428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469" y="5947113"/>
            <a:ext cx="152421" cy="142895"/>
          </a:xfrm>
          <a:prstGeom prst="rect">
            <a:avLst/>
          </a:prstGeom>
        </p:spPr>
      </p:pic>
      <p:pic>
        <p:nvPicPr>
          <p:cNvPr id="8" name="Picture 7">
            <a:extLst>
              <a:ext uri="{FF2B5EF4-FFF2-40B4-BE49-F238E27FC236}">
                <a16:creationId xmlns:a16="http://schemas.microsoft.com/office/drawing/2014/main" id="{BC1316D0-D8D0-4FFE-A428-C826399E999B}"/>
              </a:ext>
            </a:extLst>
          </p:cNvPr>
          <p:cNvPicPr>
            <a:picLocks/>
          </p:cNvPicPr>
          <p:nvPr/>
        </p:nvPicPr>
        <p:blipFill>
          <a:blip r:embed="rId6"/>
          <a:stretch>
            <a:fillRect/>
          </a:stretch>
        </p:blipFill>
        <p:spPr>
          <a:xfrm>
            <a:off x="3657600" y="457200"/>
            <a:ext cx="5029200" cy="5486400"/>
          </a:xfrm>
          <a:prstGeom prst="rect">
            <a:avLst/>
          </a:prstGeom>
        </p:spPr>
      </p:pic>
    </p:spTree>
    <p:extLst>
      <p:ext uri="{BB962C8B-B14F-4D97-AF65-F5344CB8AC3E}">
        <p14:creationId xmlns:p14="http://schemas.microsoft.com/office/powerpoint/2010/main" val="4262496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tabLst>
            <a:tab pos="914400" algn="l"/>
            <a:tab pos="1774825" algn="l"/>
          </a:tabLst>
          <a:defRPr dirty="0" smtClean="0">
            <a:solidFill>
              <a:schemeClr val="bg1"/>
            </a:solidFill>
            <a:latin typeface="Lucida Calligraphy" panose="03010101010101010101" pitchFamily="66"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13056</TotalTime>
  <Words>438</Words>
  <Application>Microsoft Office PowerPoint</Application>
  <PresentationFormat>On-screen Show (4:3)</PresentationFormat>
  <Paragraphs>115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Lucida Calligraphy</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Wright</dc:creator>
  <cp:lastModifiedBy>CS Wright</cp:lastModifiedBy>
  <cp:revision>394</cp:revision>
  <cp:lastPrinted>2018-09-11T18:10:21Z</cp:lastPrinted>
  <dcterms:created xsi:type="dcterms:W3CDTF">2018-01-10T14:59:28Z</dcterms:created>
  <dcterms:modified xsi:type="dcterms:W3CDTF">2020-01-29T17:56:11Z</dcterms:modified>
</cp:coreProperties>
</file>