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1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2.xml" ContentType="application/vnd.openxmlformats-officedocument.themeOverride+xml"/>
  <Override PartName="/ppt/charts/chart13.xml" ContentType="application/vnd.openxmlformats-officedocument.drawingml.chart+xml"/>
  <Override PartName="/ppt/theme/themeOverride13.xml" ContentType="application/vnd.openxmlformats-officedocument.themeOverride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4.xml" ContentType="application/vnd.openxmlformats-officedocument.themeOverride+xml"/>
  <Override PartName="/ppt/charts/chart1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5.xml" ContentType="application/vnd.openxmlformats-officedocument.themeOverride+xml"/>
  <Override PartName="/ppt/charts/chart16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6.xml" ContentType="application/vnd.openxmlformats-officedocument.themeOverr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4"/>
  </p:sldMasterIdLst>
  <p:notesMasterIdLst>
    <p:notesMasterId r:id="rId21"/>
  </p:notesMasterIdLst>
  <p:handoutMasterIdLst>
    <p:handoutMasterId r:id="rId22"/>
  </p:handoutMasterIdLst>
  <p:sldIdLst>
    <p:sldId id="261" r:id="rId5"/>
    <p:sldId id="266" r:id="rId6"/>
    <p:sldId id="377" r:id="rId7"/>
    <p:sldId id="354" r:id="rId8"/>
    <p:sldId id="339" r:id="rId9"/>
    <p:sldId id="348" r:id="rId10"/>
    <p:sldId id="356" r:id="rId11"/>
    <p:sldId id="357" r:id="rId12"/>
    <p:sldId id="378" r:id="rId13"/>
    <p:sldId id="371" r:id="rId14"/>
    <p:sldId id="372" r:id="rId15"/>
    <p:sldId id="373" r:id="rId16"/>
    <p:sldId id="374" r:id="rId17"/>
    <p:sldId id="376" r:id="rId18"/>
    <p:sldId id="351" r:id="rId19"/>
    <p:sldId id="272" r:id="rId20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521415D9-36F7-43E2-AB2F-B90AF26B5E84}">
      <p14:sectionLst xmlns:p14="http://schemas.microsoft.com/office/powerpoint/2010/main">
        <p14:section name="CONTENT/TEXT&amp;IMAGE" id="{ADA4127E-7937-E74F-8931-BF55E9544288}">
          <p14:sldIdLst>
            <p14:sldId id="261"/>
            <p14:sldId id="266"/>
            <p14:sldId id="377"/>
            <p14:sldId id="354"/>
            <p14:sldId id="339"/>
            <p14:sldId id="348"/>
            <p14:sldId id="356"/>
            <p14:sldId id="357"/>
            <p14:sldId id="378"/>
            <p14:sldId id="371"/>
            <p14:sldId id="372"/>
            <p14:sldId id="373"/>
            <p14:sldId id="374"/>
            <p14:sldId id="376"/>
            <p14:sldId id="351"/>
            <p14:sldId id="27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indy Martin" initials="CM" lastIdx="1" clrIdx="0">
    <p:extLst>
      <p:ext uri="{19B8F6BF-5375-455C-9EA6-DF929625EA0E}">
        <p15:presenceInfo xmlns:p15="http://schemas.microsoft.com/office/powerpoint/2012/main" userId="Cindy Mart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7822"/>
    <a:srgbClr val="861F41"/>
    <a:srgbClr val="74777A"/>
    <a:srgbClr val="75787B"/>
    <a:srgbClr val="FFFFFF"/>
    <a:srgbClr val="DBDBDB"/>
    <a:srgbClr val="EDEDED"/>
    <a:srgbClr val="6C1035"/>
    <a:srgbClr val="E8E8E8"/>
    <a:srgbClr val="E5E1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D3CACC"/>
          </a:solidFill>
        </a:fill>
      </a:tcStyle>
    </a:wholeTbl>
    <a:band2H>
      <a:tcTxStyle/>
      <a:tcStyle>
        <a:tcBdr/>
        <a:fill>
          <a:solidFill>
            <a:srgbClr val="EAE6E7"/>
          </a:solidFill>
        </a:fill>
      </a:tcStyle>
    </a:band2H>
    <a:firstCol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381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381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381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381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CACDD4"/>
          </a:solidFill>
        </a:fill>
      </a:tcStyle>
    </a:wholeTbl>
    <a:band2H>
      <a:tcTxStyle/>
      <a:tcStyle>
        <a:tcBdr/>
        <a:fill>
          <a:solidFill>
            <a:srgbClr val="E6E7EB"/>
          </a:solidFill>
        </a:fill>
      </a:tcStyle>
    </a:band2H>
    <a:firstCol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381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381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chemeClr val="accent1"/>
        </a:fontRef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AE6E7"/>
          </a:solidFill>
        </a:fill>
      </a:tcStyle>
    </a:wholeTbl>
    <a:band2H>
      <a:tcTxStyle/>
      <a:tcStyle>
        <a:tcBdr/>
        <a:fill>
          <a:solidFill>
            <a:schemeClr val="accent2"/>
          </a:solidFill>
        </a:fill>
      </a:tcStyle>
    </a:band2H>
    <a:firstCol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chemeClr val="accent1"/>
              </a:solidFill>
              <a:prstDash val="solid"/>
              <a:round/>
            </a:ln>
          </a:top>
          <a:bottom>
            <a:ln w="254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lastRow>
    <a:fir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1"/>
              </a:solidFill>
              <a:prstDash val="solid"/>
              <a:round/>
            </a:ln>
          </a:top>
          <a:bottom>
            <a:ln w="254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D3CACC"/>
          </a:solidFill>
        </a:fill>
      </a:tcStyle>
    </a:wholeTbl>
    <a:band2H>
      <a:tcTxStyle/>
      <a:tcStyle>
        <a:tcBdr/>
        <a:fill>
          <a:solidFill>
            <a:srgbClr val="EAE6E7"/>
          </a:solidFill>
        </a:fill>
      </a:tcStyle>
    </a:band2H>
    <a:firstCol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381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381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1">
              <a:alpha val="20000"/>
            </a:schemeClr>
          </a:solidFill>
        </a:fill>
      </a:tcStyle>
    </a:wholeTbl>
    <a:band2H>
      <a:tcTxStyle/>
      <a:tcStyle>
        <a:tcBdr/>
        <a:fill>
          <a:solidFill>
            <a:schemeClr val="accent5">
              <a:hueOff val="-15428571"/>
              <a:satOff val="-30434"/>
              <a:lumOff val="9019"/>
            </a:schemeClr>
          </a:solidFill>
        </a:fill>
      </a:tcStyle>
    </a:band2H>
    <a:firstCol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1">
              <a:alpha val="20000"/>
            </a:schemeClr>
          </a:solidFill>
        </a:fill>
      </a:tcStyle>
    </a:firstCol>
    <a:lastRow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508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254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1" autoAdjust="0"/>
    <p:restoredTop sz="90129" autoAdjust="0"/>
  </p:normalViewPr>
  <p:slideViewPr>
    <p:cSldViewPr snapToGrid="0" snapToObjects="1">
      <p:cViewPr>
        <p:scale>
          <a:sx n="75" d="100"/>
          <a:sy n="75" d="100"/>
        </p:scale>
        <p:origin x="1134" y="19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94" d="100"/>
          <a:sy n="94" d="100"/>
        </p:scale>
        <p:origin x="4392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oleObject" Target="../embeddings/oleObject1.bin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oleObject" Target="../embeddings/oleObject9.bin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oleObject" Target="../embeddings/oleObject10.bin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oleObject" Target="../embeddings/oleObject11.bin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2.bin"/><Relationship Id="rId1" Type="http://schemas.openxmlformats.org/officeDocument/2006/relationships/themeOverride" Target="../theme/themeOverrid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oleObject" Target="../embeddings/oleObject13.bin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oleObject" Target="../embeddings/oleObject14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C:\Work\CTEDD\SafeRoute_School\Analysis\FinalDataset\SRTS_0.5mi_UNQ_Model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../embeddings/oleObject2.bin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../embeddings/oleObject3.bin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../embeddings/oleObject4.bin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../embeddings/oleObject5.bin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oleObject" Target="../embeddings/oleObject6.bin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oleObject" Target="../embeddings/oleObject7.bin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oleObject" Target="../embeddings/oleObject8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Summary!$J$327</c:f>
              <c:strCache>
                <c:ptCount val="1"/>
                <c:pt idx="0">
                  <c:v>Severe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2D6-43FA-9C60-E3E1C4BE41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Eras Demi ITC" panose="020B08050305040208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Summary!$I$328:$I$333</c:f>
              <c:strCache>
                <c:ptCount val="6"/>
                <c:pt idx="0">
                  <c:v>8077 - 27830</c:v>
                </c:pt>
                <c:pt idx="1">
                  <c:v>27831 - 55660</c:v>
                </c:pt>
                <c:pt idx="2">
                  <c:v>55661  - 83490</c:v>
                </c:pt>
                <c:pt idx="3">
                  <c:v>83491 - 111330</c:v>
                </c:pt>
                <c:pt idx="4">
                  <c:v>111331 - 166980</c:v>
                </c:pt>
                <c:pt idx="5">
                  <c:v>166980+</c:v>
                </c:pt>
              </c:strCache>
            </c:strRef>
          </c:cat>
          <c:val>
            <c:numRef>
              <c:f>Summary!$J$328:$J$333</c:f>
              <c:numCache>
                <c:formatCode>General</c:formatCode>
                <c:ptCount val="6"/>
                <c:pt idx="0">
                  <c:v>12</c:v>
                </c:pt>
                <c:pt idx="1">
                  <c:v>55</c:v>
                </c:pt>
                <c:pt idx="2">
                  <c:v>10</c:v>
                </c:pt>
                <c:pt idx="3">
                  <c:v>8</c:v>
                </c:pt>
                <c:pt idx="4">
                  <c:v>4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2D6-43FA-9C60-E3E1C4BE4151}"/>
            </c:ext>
          </c:extLst>
        </c:ser>
        <c:ser>
          <c:idx val="1"/>
          <c:order val="1"/>
          <c:tx>
            <c:strRef>
              <c:f>Summary!$K$327</c:f>
              <c:strCache>
                <c:ptCount val="1"/>
                <c:pt idx="0">
                  <c:v>Moderate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2D6-43FA-9C60-E3E1C4BE41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Eras Demi ITC" panose="020B08050305040208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Summary!$I$328:$I$333</c:f>
              <c:strCache>
                <c:ptCount val="6"/>
                <c:pt idx="0">
                  <c:v>8077 - 27830</c:v>
                </c:pt>
                <c:pt idx="1">
                  <c:v>27831 - 55660</c:v>
                </c:pt>
                <c:pt idx="2">
                  <c:v>55661  - 83490</c:v>
                </c:pt>
                <c:pt idx="3">
                  <c:v>83491 - 111330</c:v>
                </c:pt>
                <c:pt idx="4">
                  <c:v>111331 - 166980</c:v>
                </c:pt>
                <c:pt idx="5">
                  <c:v>166980+</c:v>
                </c:pt>
              </c:strCache>
            </c:strRef>
          </c:cat>
          <c:val>
            <c:numRef>
              <c:f>Summary!$K$328:$K$333</c:f>
              <c:numCache>
                <c:formatCode>General</c:formatCode>
                <c:ptCount val="6"/>
                <c:pt idx="0">
                  <c:v>53</c:v>
                </c:pt>
                <c:pt idx="1">
                  <c:v>165</c:v>
                </c:pt>
                <c:pt idx="2">
                  <c:v>74</c:v>
                </c:pt>
                <c:pt idx="3">
                  <c:v>23</c:v>
                </c:pt>
                <c:pt idx="4">
                  <c:v>19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2D6-43FA-9C60-E3E1C4BE4151}"/>
            </c:ext>
          </c:extLst>
        </c:ser>
        <c:ser>
          <c:idx val="2"/>
          <c:order val="2"/>
          <c:tx>
            <c:strRef>
              <c:f>Summary!$L$327</c:f>
              <c:strCache>
                <c:ptCount val="1"/>
                <c:pt idx="0">
                  <c:v>Minor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2D6-43FA-9C60-E3E1C4BE41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Eras Demi ITC" panose="020B08050305040208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Summary!$I$328:$I$333</c:f>
              <c:strCache>
                <c:ptCount val="6"/>
                <c:pt idx="0">
                  <c:v>8077 - 27830</c:v>
                </c:pt>
                <c:pt idx="1">
                  <c:v>27831 - 55660</c:v>
                </c:pt>
                <c:pt idx="2">
                  <c:v>55661  - 83490</c:v>
                </c:pt>
                <c:pt idx="3">
                  <c:v>83491 - 111330</c:v>
                </c:pt>
                <c:pt idx="4">
                  <c:v>111331 - 166980</c:v>
                </c:pt>
                <c:pt idx="5">
                  <c:v>166980+</c:v>
                </c:pt>
              </c:strCache>
            </c:strRef>
          </c:cat>
          <c:val>
            <c:numRef>
              <c:f>Summary!$L$328:$L$333</c:f>
              <c:numCache>
                <c:formatCode>General</c:formatCode>
                <c:ptCount val="6"/>
                <c:pt idx="0">
                  <c:v>47</c:v>
                </c:pt>
                <c:pt idx="1">
                  <c:v>173</c:v>
                </c:pt>
                <c:pt idx="2">
                  <c:v>84</c:v>
                </c:pt>
                <c:pt idx="3">
                  <c:v>19</c:v>
                </c:pt>
                <c:pt idx="4">
                  <c:v>8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2D6-43FA-9C60-E3E1C4BE41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468145936"/>
        <c:axId val="468144272"/>
      </c:barChart>
      <c:catAx>
        <c:axId val="4681459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Eras Demi ITC" panose="020B0805030504020804" pitchFamily="34" charset="0"/>
                    <a:ea typeface="+mn-ea"/>
                    <a:cs typeface="+mn-cs"/>
                  </a:defRPr>
                </a:pPr>
                <a:r>
                  <a:rPr lang="en-US" sz="900">
                    <a:latin typeface="Eras Demi ITC" panose="020B0805030504020804" pitchFamily="34" charset="0"/>
                  </a:rPr>
                  <a:t>Florida Income ($)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Eras Demi ITC" panose="020B08050305040208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Eras Demi ITC" panose="020B0805030504020804" pitchFamily="34" charset="0"/>
                <a:ea typeface="+mn-ea"/>
                <a:cs typeface="+mn-cs"/>
              </a:defRPr>
            </a:pPr>
            <a:endParaRPr lang="en-US"/>
          </a:p>
        </c:txPr>
        <c:crossAx val="468144272"/>
        <c:crosses val="autoZero"/>
        <c:auto val="1"/>
        <c:lblAlgn val="ctr"/>
        <c:lblOffset val="100"/>
        <c:noMultiLvlLbl val="0"/>
      </c:catAx>
      <c:valAx>
        <c:axId val="468144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Eras Demi ITC" panose="020B0805030504020804" pitchFamily="34" charset="0"/>
                    <a:ea typeface="+mn-ea"/>
                    <a:cs typeface="+mn-cs"/>
                  </a:defRPr>
                </a:pPr>
                <a:r>
                  <a:rPr lang="en-US" sz="1100" b="0" i="0" baseline="0">
                    <a:effectLst/>
                    <a:latin typeface="Eras Demi ITC" panose="020B0805030504020804" pitchFamily="34" charset="0"/>
                  </a:rPr>
                  <a:t>Frequency by Injury Severity</a:t>
                </a:r>
                <a:endParaRPr lang="en-US" sz="1100">
                  <a:effectLst/>
                  <a:latin typeface="Eras Demi ITC" panose="020B08050305040208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Eras Demi ITC" panose="020B08050305040208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Eras Demi ITC" panose="020B0805030504020804" pitchFamily="34" charset="0"/>
                <a:ea typeface="+mn-ea"/>
                <a:cs typeface="+mn-cs"/>
              </a:defRPr>
            </a:pPr>
            <a:endParaRPr lang="en-US"/>
          </a:p>
        </c:txPr>
        <c:crossAx val="468145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Eras Demi ITC" panose="020B08050305040208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Eras Demi ITC" panose="020B0805030504020804" pitchFamily="34" charset="0"/>
                <a:ea typeface="+mn-ea"/>
                <a:cs typeface="Times New Roman" panose="02020603050405020304" pitchFamily="18" charset="0"/>
              </a:defRPr>
            </a:pPr>
            <a:r>
              <a:rPr lang="en-US" sz="1400" dirty="0"/>
              <a:t>Crashes involving Pedestrians/Pedalcyclists  for Speed Limit within 0.5-mi of Schools</a:t>
            </a:r>
            <a:r>
              <a:rPr lang="en-US" sz="1400" baseline="0" dirty="0"/>
              <a:t> </a:t>
            </a:r>
            <a:r>
              <a:rPr lang="en-US" sz="1400" dirty="0"/>
              <a:t>(Elementary, Middle, High Schools) by Injury Severity in Tampa Bay </a:t>
            </a:r>
          </a:p>
          <a:p>
            <a:pPr>
              <a:defRPr sz="1600"/>
            </a:pPr>
            <a:r>
              <a:rPr lang="en-US" sz="1400" dirty="0"/>
              <a:t>(2015-19)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Eras Demi ITC" panose="020B0805030504020804" pitchFamily="34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Summary!$A$64</c:f>
              <c:strCache>
                <c:ptCount val="1"/>
                <c:pt idx="0">
                  <c:v>Severe Injury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Summary!$B$63:$D$63</c:f>
              <c:strCache>
                <c:ptCount val="3"/>
                <c:pt idx="0">
                  <c:v>&lt;25</c:v>
                </c:pt>
                <c:pt idx="1">
                  <c:v>30-45</c:v>
                </c:pt>
                <c:pt idx="2">
                  <c:v>45+</c:v>
                </c:pt>
              </c:strCache>
            </c:strRef>
          </c:cat>
          <c:val>
            <c:numRef>
              <c:f>Summary!$B$64:$D$64</c:f>
              <c:numCache>
                <c:formatCode>General</c:formatCode>
                <c:ptCount val="3"/>
                <c:pt idx="0">
                  <c:v>18</c:v>
                </c:pt>
                <c:pt idx="1">
                  <c:v>68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E0D-474A-AD99-E606DE90006B}"/>
            </c:ext>
          </c:extLst>
        </c:ser>
        <c:ser>
          <c:idx val="1"/>
          <c:order val="1"/>
          <c:tx>
            <c:strRef>
              <c:f>Summary!$A$65</c:f>
              <c:strCache>
                <c:ptCount val="1"/>
                <c:pt idx="0">
                  <c:v>Moderate Injury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Summary!$B$63:$D$63</c:f>
              <c:strCache>
                <c:ptCount val="3"/>
                <c:pt idx="0">
                  <c:v>&lt;25</c:v>
                </c:pt>
                <c:pt idx="1">
                  <c:v>30-45</c:v>
                </c:pt>
                <c:pt idx="2">
                  <c:v>45+</c:v>
                </c:pt>
              </c:strCache>
            </c:strRef>
          </c:cat>
          <c:val>
            <c:numRef>
              <c:f>Summary!$B$65:$D$65</c:f>
              <c:numCache>
                <c:formatCode>General</c:formatCode>
                <c:ptCount val="3"/>
                <c:pt idx="0">
                  <c:v>123</c:v>
                </c:pt>
                <c:pt idx="1">
                  <c:v>204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E0D-474A-AD99-E606DE90006B}"/>
            </c:ext>
          </c:extLst>
        </c:ser>
        <c:ser>
          <c:idx val="2"/>
          <c:order val="2"/>
          <c:tx>
            <c:strRef>
              <c:f>Summary!$A$66</c:f>
              <c:strCache>
                <c:ptCount val="1"/>
                <c:pt idx="0">
                  <c:v>Minor Injury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Summary!$B$63:$D$63</c:f>
              <c:strCache>
                <c:ptCount val="3"/>
                <c:pt idx="0">
                  <c:v>&lt;25</c:v>
                </c:pt>
                <c:pt idx="1">
                  <c:v>30-45</c:v>
                </c:pt>
                <c:pt idx="2">
                  <c:v>45+</c:v>
                </c:pt>
              </c:strCache>
            </c:strRef>
          </c:cat>
          <c:val>
            <c:numRef>
              <c:f>Summary!$B$66:$D$66</c:f>
              <c:numCache>
                <c:formatCode>General</c:formatCode>
                <c:ptCount val="3"/>
                <c:pt idx="0">
                  <c:v>136</c:v>
                </c:pt>
                <c:pt idx="1">
                  <c:v>174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E0D-474A-AD99-E606DE9000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179146632"/>
        <c:axId val="1179144392"/>
      </c:barChart>
      <c:catAx>
        <c:axId val="117914663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Eras Demi ITC" panose="020B0805030504020804" pitchFamily="34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100"/>
                  <a:t>Speed Limit (mph)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Eras Demi ITC" panose="020B0805030504020804" pitchFamily="34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Eras Demi ITC" panose="020B0805030504020804" pitchFamily="34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179144392"/>
        <c:crosses val="autoZero"/>
        <c:auto val="1"/>
        <c:lblAlgn val="ctr"/>
        <c:lblOffset val="100"/>
        <c:noMultiLvlLbl val="0"/>
      </c:catAx>
      <c:valAx>
        <c:axId val="1179144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Eras Demi ITC" panose="020B0805030504020804" pitchFamily="34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100" dirty="0"/>
                  <a:t>Frequency by Injury Severity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Eras Demi ITC" panose="020B0805030504020804" pitchFamily="34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Eras Demi ITC" panose="020B0805030504020804" pitchFamily="34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179146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Eras Demi ITC" panose="020B0805030504020804" pitchFamily="34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>
          <a:latin typeface="Eras Demi ITC" panose="020B0805030504020804" pitchFamily="34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900" b="1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900" b="1"/>
              <a:t>DFW</a:t>
            </a:r>
          </a:p>
        </c:rich>
      </c:tx>
      <c:layout>
        <c:manualLayout>
          <c:xMode val="edge"/>
          <c:yMode val="edge"/>
          <c:x val="1.0555555555555429E-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7489529051840844"/>
          <c:y val="0.33906201266189878"/>
          <c:w val="0.71634016983440374"/>
          <c:h val="0.66093798733810116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Sheet1!$D$52</c:f>
              <c:strCache>
                <c:ptCount val="1"/>
                <c:pt idx="0">
                  <c:v>Severe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Sheet1!$E$51:$G$51</c:f>
              <c:strCache>
                <c:ptCount val="3"/>
                <c:pt idx="0">
                  <c:v>No control</c:v>
                </c:pt>
                <c:pt idx="1">
                  <c:v>Traffic signal</c:v>
                </c:pt>
                <c:pt idx="2">
                  <c:v>Stop sign</c:v>
                </c:pt>
              </c:strCache>
            </c:strRef>
          </c:cat>
          <c:val>
            <c:numRef>
              <c:f>Sheet1!$E$52:$G$52</c:f>
              <c:numCache>
                <c:formatCode>General</c:formatCode>
                <c:ptCount val="3"/>
                <c:pt idx="0">
                  <c:v>96</c:v>
                </c:pt>
                <c:pt idx="1">
                  <c:v>61</c:v>
                </c:pt>
                <c:pt idx="2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47-4A67-B9D2-319EE47B9E03}"/>
            </c:ext>
          </c:extLst>
        </c:ser>
        <c:ser>
          <c:idx val="1"/>
          <c:order val="1"/>
          <c:tx>
            <c:strRef>
              <c:f>Sheet1!$D$53</c:f>
              <c:strCache>
                <c:ptCount val="1"/>
                <c:pt idx="0">
                  <c:v>Modertae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Sheet1!$E$51:$G$51</c:f>
              <c:strCache>
                <c:ptCount val="3"/>
                <c:pt idx="0">
                  <c:v>No control</c:v>
                </c:pt>
                <c:pt idx="1">
                  <c:v>Traffic signal</c:v>
                </c:pt>
                <c:pt idx="2">
                  <c:v>Stop sign</c:v>
                </c:pt>
              </c:strCache>
            </c:strRef>
          </c:cat>
          <c:val>
            <c:numRef>
              <c:f>Sheet1!$E$53:$G$53</c:f>
              <c:numCache>
                <c:formatCode>General</c:formatCode>
                <c:ptCount val="3"/>
                <c:pt idx="0">
                  <c:v>178</c:v>
                </c:pt>
                <c:pt idx="1">
                  <c:v>168</c:v>
                </c:pt>
                <c:pt idx="2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847-4A67-B9D2-319EE47B9E03}"/>
            </c:ext>
          </c:extLst>
        </c:ser>
        <c:ser>
          <c:idx val="2"/>
          <c:order val="2"/>
          <c:tx>
            <c:strRef>
              <c:f>Sheet1!$D$54</c:f>
              <c:strCache>
                <c:ptCount val="1"/>
                <c:pt idx="0">
                  <c:v>Minor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Sheet1!$E$51:$G$51</c:f>
              <c:strCache>
                <c:ptCount val="3"/>
                <c:pt idx="0">
                  <c:v>No control</c:v>
                </c:pt>
                <c:pt idx="1">
                  <c:v>Traffic signal</c:v>
                </c:pt>
                <c:pt idx="2">
                  <c:v>Stop sign</c:v>
                </c:pt>
              </c:strCache>
            </c:strRef>
          </c:cat>
          <c:val>
            <c:numRef>
              <c:f>Sheet1!$E$54:$G$54</c:f>
              <c:numCache>
                <c:formatCode>General</c:formatCode>
                <c:ptCount val="3"/>
                <c:pt idx="0">
                  <c:v>195</c:v>
                </c:pt>
                <c:pt idx="1">
                  <c:v>166</c:v>
                </c:pt>
                <c:pt idx="2">
                  <c:v>136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847-4A67-B9D2-319EE47B9E0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1"/>
        <c:overlap val="100"/>
        <c:axId val="598272351"/>
        <c:axId val="598279007"/>
      </c:barChart>
      <c:catAx>
        <c:axId val="598272351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98279007"/>
        <c:crosses val="autoZero"/>
        <c:auto val="1"/>
        <c:lblAlgn val="ctr"/>
        <c:lblOffset val="100"/>
        <c:noMultiLvlLbl val="0"/>
      </c:catAx>
      <c:valAx>
        <c:axId val="598279007"/>
        <c:scaling>
          <c:orientation val="minMax"/>
          <c:max val="460"/>
          <c:min val="0"/>
        </c:scaling>
        <c:delete val="1"/>
        <c:axPos val="b"/>
        <c:numFmt formatCode="General" sourceLinked="1"/>
        <c:majorTickMark val="out"/>
        <c:minorTickMark val="none"/>
        <c:tickLblPos val="nextTo"/>
        <c:crossAx val="5982723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321471591413393"/>
          <c:y val="0.15347819187646713"/>
          <c:w val="0.80405365995917188"/>
          <c:h val="0.156842295338517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sz="9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900" b="1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900" b="1" dirty="0"/>
              <a:t>TB</a:t>
            </a:r>
          </a:p>
        </c:rich>
      </c:tx>
      <c:layout>
        <c:manualLayout>
          <c:xMode val="edge"/>
          <c:yMode val="edge"/>
          <c:x val="1.0555555555555429E-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6521968336047547"/>
          <c:y val="0.32114821644514729"/>
          <c:w val="0.73142340126738814"/>
          <c:h val="0.66558688503061514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Sheet1!$D$60</c:f>
              <c:strCache>
                <c:ptCount val="1"/>
                <c:pt idx="0">
                  <c:v>Severe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4.2643923240938165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E55-4A34-9A2F-B9570B4110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Sheet1!$E$59:$G$59</c:f>
              <c:strCache>
                <c:ptCount val="3"/>
                <c:pt idx="0">
                  <c:v>No control</c:v>
                </c:pt>
                <c:pt idx="1">
                  <c:v>Traffic signal</c:v>
                </c:pt>
                <c:pt idx="2">
                  <c:v>Stop sign</c:v>
                </c:pt>
              </c:strCache>
            </c:strRef>
          </c:cat>
          <c:val>
            <c:numRef>
              <c:f>Sheet1!$E$60:$G$60</c:f>
              <c:numCache>
                <c:formatCode>General</c:formatCode>
                <c:ptCount val="3"/>
                <c:pt idx="0">
                  <c:v>40</c:v>
                </c:pt>
                <c:pt idx="1">
                  <c:v>22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55-4A34-9A2F-B9570B411060}"/>
            </c:ext>
          </c:extLst>
        </c:ser>
        <c:ser>
          <c:idx val="1"/>
          <c:order val="1"/>
          <c:tx>
            <c:strRef>
              <c:f>Sheet1!$D$61</c:f>
              <c:strCache>
                <c:ptCount val="1"/>
                <c:pt idx="0">
                  <c:v>Modertae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Sheet1!$E$59:$G$59</c:f>
              <c:strCache>
                <c:ptCount val="3"/>
                <c:pt idx="0">
                  <c:v>No control</c:v>
                </c:pt>
                <c:pt idx="1">
                  <c:v>Traffic signal</c:v>
                </c:pt>
                <c:pt idx="2">
                  <c:v>Stop sign</c:v>
                </c:pt>
              </c:strCache>
            </c:strRef>
          </c:cat>
          <c:val>
            <c:numRef>
              <c:f>Sheet1!$E$61:$G$61</c:f>
              <c:numCache>
                <c:formatCode>General</c:formatCode>
                <c:ptCount val="3"/>
                <c:pt idx="0">
                  <c:v>137</c:v>
                </c:pt>
                <c:pt idx="1">
                  <c:v>59</c:v>
                </c:pt>
                <c:pt idx="2">
                  <c:v>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E55-4A34-9A2F-B9570B411060}"/>
            </c:ext>
          </c:extLst>
        </c:ser>
        <c:ser>
          <c:idx val="2"/>
          <c:order val="2"/>
          <c:tx>
            <c:strRef>
              <c:f>Sheet1!$D$62</c:f>
              <c:strCache>
                <c:ptCount val="1"/>
                <c:pt idx="0">
                  <c:v>Minor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Sheet1!$E$59:$G$59</c:f>
              <c:strCache>
                <c:ptCount val="3"/>
                <c:pt idx="0">
                  <c:v>No control</c:v>
                </c:pt>
                <c:pt idx="1">
                  <c:v>Traffic signal</c:v>
                </c:pt>
                <c:pt idx="2">
                  <c:v>Stop sign</c:v>
                </c:pt>
              </c:strCache>
            </c:strRef>
          </c:cat>
          <c:val>
            <c:numRef>
              <c:f>Sheet1!$E$62:$G$62</c:f>
              <c:numCache>
                <c:formatCode>General</c:formatCode>
                <c:ptCount val="3"/>
                <c:pt idx="0">
                  <c:v>130</c:v>
                </c:pt>
                <c:pt idx="1">
                  <c:v>41</c:v>
                </c:pt>
                <c:pt idx="2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E55-4A34-9A2F-B9570B41106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"/>
        <c:overlap val="100"/>
        <c:axId val="598273599"/>
        <c:axId val="598279839"/>
      </c:barChart>
      <c:catAx>
        <c:axId val="598273599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98279839"/>
        <c:crosses val="autoZero"/>
        <c:auto val="1"/>
        <c:lblAlgn val="ctr"/>
        <c:lblOffset val="100"/>
        <c:noMultiLvlLbl val="0"/>
      </c:catAx>
      <c:valAx>
        <c:axId val="598279839"/>
        <c:scaling>
          <c:orientation val="minMax"/>
          <c:max val="300"/>
          <c:min val="0"/>
        </c:scaling>
        <c:delete val="1"/>
        <c:axPos val="b"/>
        <c:numFmt formatCode="General" sourceLinked="1"/>
        <c:majorTickMark val="out"/>
        <c:minorTickMark val="none"/>
        <c:tickLblPos val="nextTo"/>
        <c:crossAx val="5982735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545993317999429"/>
          <c:y val="0.12567126121048627"/>
          <c:w val="0.84181656397427929"/>
          <c:h val="0.1707408359917484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sz="9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vert="horz"/>
          <a:lstStyle/>
          <a:p>
            <a:pPr>
              <a:defRPr sz="900"/>
            </a:pPr>
            <a:r>
              <a:rPr lang="en-US" sz="900"/>
              <a:t>DFW</a:t>
            </a:r>
          </a:p>
        </c:rich>
      </c:tx>
      <c:layout>
        <c:manualLayout>
          <c:xMode val="edge"/>
          <c:yMode val="edge"/>
          <c:x val="8.8787645101063642E-3"/>
          <c:y val="0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8407421844546659"/>
          <c:y val="0.3279899212598425"/>
          <c:w val="0.80295808320989581"/>
          <c:h val="0.5319282020220845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'[Dallas_15-19_34_crash-Buffer.5-AddVar-7-01-21.xls]Crosstabs'!$A$173</c:f>
              <c:strCache>
                <c:ptCount val="1"/>
                <c:pt idx="0">
                  <c:v>Severe </c:v>
                </c:pt>
              </c:strCache>
            </c:strRef>
          </c:tx>
          <c:spPr>
            <a:solidFill>
              <a:srgbClr val="C00000"/>
            </a:solidFill>
            <a:ln w="25400">
              <a:noFill/>
            </a:ln>
          </c:spPr>
          <c:invertIfNegative val="0"/>
          <c:dLbls>
            <c:dLbl>
              <c:idx val="0"/>
              <c:layout>
                <c:manualLayout>
                  <c:x val="-5.6201153294499896E-5"/>
                  <c:y val="0.118343195266272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842-4D9E-B4D6-DA34800547ED}"/>
                </c:ext>
              </c:extLst>
            </c:dLbl>
            <c:spPr>
              <a:noFill/>
              <a:ln w="25400">
                <a:noFill/>
              </a:ln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'[Dallas_15-19_34_crash-Buffer.5-AddVar-7-01-21.xls]Crosstabs'!$B$172:$D$172</c:f>
              <c:strCache>
                <c:ptCount val="3"/>
                <c:pt idx="0">
                  <c:v>&lt; 25</c:v>
                </c:pt>
                <c:pt idx="1">
                  <c:v>30-45</c:v>
                </c:pt>
                <c:pt idx="2">
                  <c:v>45 +</c:v>
                </c:pt>
              </c:strCache>
            </c:strRef>
          </c:cat>
          <c:val>
            <c:numRef>
              <c:f>'[Dallas_15-19_34_crash-Buffer.5-AddVar-7-01-21.xls]Crosstabs'!$B$173:$D$173</c:f>
              <c:numCache>
                <c:formatCode>General</c:formatCode>
                <c:ptCount val="3"/>
                <c:pt idx="0">
                  <c:v>23</c:v>
                </c:pt>
                <c:pt idx="1">
                  <c:v>543</c:v>
                </c:pt>
                <c:pt idx="2">
                  <c:v>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842-4D9E-B4D6-DA34800547ED}"/>
            </c:ext>
          </c:extLst>
        </c:ser>
        <c:ser>
          <c:idx val="1"/>
          <c:order val="1"/>
          <c:tx>
            <c:strRef>
              <c:f>'[Dallas_15-19_34_crash-Buffer.5-AddVar-7-01-21.xls]Crosstabs'!$A$174</c:f>
              <c:strCache>
                <c:ptCount val="1"/>
                <c:pt idx="0">
                  <c:v>Moderate </c:v>
                </c:pt>
              </c:strCache>
            </c:strRef>
          </c:tx>
          <c:spPr>
            <a:solidFill>
              <a:srgbClr val="ED7D31"/>
            </a:solidFill>
            <a:ln w="25400">
              <a:noFill/>
            </a:ln>
          </c:spPr>
          <c:invertIfNegative val="0"/>
          <c:dLbls>
            <c:dLbl>
              <c:idx val="0"/>
              <c:layout>
                <c:manualLayout>
                  <c:x val="2.3786845417557007E-2"/>
                  <c:y val="0.121689651959185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842-4D9E-B4D6-DA34800547ED}"/>
                </c:ext>
              </c:extLst>
            </c:dLbl>
            <c:dLbl>
              <c:idx val="2"/>
              <c:layout>
                <c:manualLayout>
                  <c:x val="5.8906733193004282E-2"/>
                  <c:y val="-2.20262777803662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842-4D9E-B4D6-DA34800547ED}"/>
                </c:ext>
              </c:extLst>
            </c:dLbl>
            <c:spPr>
              <a:noFill/>
              <a:ln w="25400">
                <a:noFill/>
              </a:ln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'[Dallas_15-19_34_crash-Buffer.5-AddVar-7-01-21.xls]Crosstabs'!$B$172:$D$172</c:f>
              <c:strCache>
                <c:ptCount val="3"/>
                <c:pt idx="0">
                  <c:v>&lt; 25</c:v>
                </c:pt>
                <c:pt idx="1">
                  <c:v>30-45</c:v>
                </c:pt>
                <c:pt idx="2">
                  <c:v>45 +</c:v>
                </c:pt>
              </c:strCache>
            </c:strRef>
          </c:cat>
          <c:val>
            <c:numRef>
              <c:f>'[Dallas_15-19_34_crash-Buffer.5-AddVar-7-01-21.xls]Crosstabs'!$B$174:$D$174</c:f>
              <c:numCache>
                <c:formatCode>General</c:formatCode>
                <c:ptCount val="3"/>
                <c:pt idx="0">
                  <c:v>93</c:v>
                </c:pt>
                <c:pt idx="1">
                  <c:v>807</c:v>
                </c:pt>
                <c:pt idx="2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842-4D9E-B4D6-DA34800547ED}"/>
            </c:ext>
          </c:extLst>
        </c:ser>
        <c:ser>
          <c:idx val="2"/>
          <c:order val="2"/>
          <c:tx>
            <c:strRef>
              <c:f>'[Dallas_15-19_34_crash-Buffer.5-AddVar-7-01-21.xls]Crosstabs'!$A$175</c:f>
              <c:strCache>
                <c:ptCount val="1"/>
                <c:pt idx="0">
                  <c:v>Minor 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9063899540438519E-2"/>
                  <c:y val="2.57815775986581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842-4D9E-B4D6-DA34800547ED}"/>
                </c:ext>
              </c:extLst>
            </c:dLbl>
            <c:dLbl>
              <c:idx val="2"/>
              <c:layout>
                <c:manualLayout>
                  <c:x val="-1.1676375025612504E-2"/>
                  <c:y val="-0.102105949774029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842-4D9E-B4D6-DA34800547ED}"/>
                </c:ext>
              </c:extLst>
            </c:dLbl>
            <c:spPr>
              <a:noFill/>
              <a:ln w="25400">
                <a:noFill/>
              </a:ln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'[Dallas_15-19_34_crash-Buffer.5-AddVar-7-01-21.xls]Crosstabs'!$B$172:$D$172</c:f>
              <c:strCache>
                <c:ptCount val="3"/>
                <c:pt idx="0">
                  <c:v>&lt; 25</c:v>
                </c:pt>
                <c:pt idx="1">
                  <c:v>30-45</c:v>
                </c:pt>
                <c:pt idx="2">
                  <c:v>45 +</c:v>
                </c:pt>
              </c:strCache>
            </c:strRef>
          </c:cat>
          <c:val>
            <c:numRef>
              <c:f>'[Dallas_15-19_34_crash-Buffer.5-AddVar-7-01-21.xls]Crosstabs'!$B$175:$D$175</c:f>
              <c:numCache>
                <c:formatCode>General</c:formatCode>
                <c:ptCount val="3"/>
                <c:pt idx="0">
                  <c:v>104</c:v>
                </c:pt>
                <c:pt idx="1">
                  <c:v>804</c:v>
                </c:pt>
                <c:pt idx="2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842-4D9E-B4D6-DA34800547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"/>
        <c:overlap val="100"/>
        <c:axId val="1722871280"/>
        <c:axId val="1"/>
      </c:barChart>
      <c:catAx>
        <c:axId val="17228712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1900"/>
          <c:min val="0"/>
        </c:scaling>
        <c:delete val="1"/>
        <c:axPos val="b"/>
        <c:numFmt formatCode="General" sourceLinked="1"/>
        <c:majorTickMark val="out"/>
        <c:minorTickMark val="none"/>
        <c:tickLblPos val="nextTo"/>
        <c:crossAx val="1722871280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12800339548634487"/>
          <c:y val="3.4946186460420255E-2"/>
          <c:w val="0.60534204696805538"/>
          <c:h val="0.19794578079486788"/>
        </c:manualLayout>
      </c:layout>
      <c:overlay val="0"/>
      <c:spPr>
        <a:noFill/>
        <a:ln w="25400">
          <a:noFill/>
        </a:ln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sz="9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900" b="1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900" b="1" dirty="0">
                <a:solidFill>
                  <a:sysClr val="windowText" lastClr="000000"/>
                </a:solidFill>
              </a:rPr>
              <a:t>TB</a:t>
            </a:r>
          </a:p>
        </c:rich>
      </c:tx>
      <c:layout>
        <c:manualLayout>
          <c:xMode val="edge"/>
          <c:yMode val="edge"/>
          <c:x val="1.3247863247863344E-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4596426593464807"/>
          <c:y val="0.31857788377789081"/>
          <c:w val="0.73526852721391478"/>
          <c:h val="0.5871946407589919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'SUMMARY '!$A$169</c:f>
              <c:strCache>
                <c:ptCount val="1"/>
                <c:pt idx="0">
                  <c:v>Severe 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1.5290519877675794E-2"/>
                  <c:y val="-4.4543429844098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6FE-418D-8014-CCFEADA248C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'SUMMARY '!$B$168:$D$168</c:f>
              <c:strCache>
                <c:ptCount val="3"/>
                <c:pt idx="0">
                  <c:v>&lt;25</c:v>
                </c:pt>
                <c:pt idx="1">
                  <c:v>30-45</c:v>
                </c:pt>
                <c:pt idx="2">
                  <c:v>45+</c:v>
                </c:pt>
              </c:strCache>
            </c:strRef>
          </c:cat>
          <c:val>
            <c:numRef>
              <c:f>'SUMMARY '!$B$169:$D$169</c:f>
              <c:numCache>
                <c:formatCode>General</c:formatCode>
                <c:ptCount val="3"/>
                <c:pt idx="0">
                  <c:v>17</c:v>
                </c:pt>
                <c:pt idx="1">
                  <c:v>50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6FE-418D-8014-CCFEADA248C2}"/>
            </c:ext>
          </c:extLst>
        </c:ser>
        <c:ser>
          <c:idx val="1"/>
          <c:order val="1"/>
          <c:tx>
            <c:strRef>
              <c:f>'SUMMARY '!$A$170</c:f>
              <c:strCache>
                <c:ptCount val="1"/>
                <c:pt idx="0">
                  <c:v>Moderate</c:v>
                </c:pt>
              </c:strCache>
            </c:strRef>
          </c:tx>
          <c:spPr>
            <a:solidFill>
              <a:srgbClr val="ED7D31"/>
            </a:solidFill>
            <a:ln>
              <a:noFill/>
            </a:ln>
            <a:effectLst/>
          </c:spPr>
          <c:invertIfNegative val="0"/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6FE-418D-8014-CCFEADA248C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'SUMMARY '!$B$168:$D$168</c:f>
              <c:strCache>
                <c:ptCount val="3"/>
                <c:pt idx="0">
                  <c:v>&lt;25</c:v>
                </c:pt>
                <c:pt idx="1">
                  <c:v>30-45</c:v>
                </c:pt>
                <c:pt idx="2">
                  <c:v>45+</c:v>
                </c:pt>
              </c:strCache>
            </c:strRef>
          </c:cat>
          <c:val>
            <c:numRef>
              <c:f>'SUMMARY '!$B$170:$D$170</c:f>
              <c:numCache>
                <c:formatCode>General</c:formatCode>
                <c:ptCount val="3"/>
                <c:pt idx="0">
                  <c:v>98</c:v>
                </c:pt>
                <c:pt idx="1">
                  <c:v>152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6FE-418D-8014-CCFEADA248C2}"/>
            </c:ext>
          </c:extLst>
        </c:ser>
        <c:ser>
          <c:idx val="2"/>
          <c:order val="2"/>
          <c:tx>
            <c:strRef>
              <c:f>'SUMMARY '!$A$171</c:f>
              <c:strCache>
                <c:ptCount val="1"/>
                <c:pt idx="0">
                  <c:v>Minor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9.613121754276123E-2"/>
                  <c:y val="-6.48510250249899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6FE-418D-8014-CCFEADA248C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'SUMMARY '!$B$168:$D$168</c:f>
              <c:strCache>
                <c:ptCount val="3"/>
                <c:pt idx="0">
                  <c:v>&lt;25</c:v>
                </c:pt>
                <c:pt idx="1">
                  <c:v>30-45</c:v>
                </c:pt>
                <c:pt idx="2">
                  <c:v>45+</c:v>
                </c:pt>
              </c:strCache>
            </c:strRef>
          </c:cat>
          <c:val>
            <c:numRef>
              <c:f>'SUMMARY '!$B$171:$D$171</c:f>
              <c:numCache>
                <c:formatCode>General</c:formatCode>
                <c:ptCount val="3"/>
                <c:pt idx="0">
                  <c:v>108</c:v>
                </c:pt>
                <c:pt idx="1">
                  <c:v>122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6FE-418D-8014-CCFEADA248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7"/>
        <c:overlap val="100"/>
        <c:axId val="796607608"/>
        <c:axId val="796608568"/>
      </c:barChart>
      <c:catAx>
        <c:axId val="7966076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796608568"/>
        <c:crosses val="autoZero"/>
        <c:auto val="1"/>
        <c:lblAlgn val="ctr"/>
        <c:lblOffset val="100"/>
        <c:noMultiLvlLbl val="0"/>
      </c:catAx>
      <c:valAx>
        <c:axId val="796608568"/>
        <c:scaling>
          <c:orientation val="minMax"/>
          <c:max val="310"/>
          <c:min val="0"/>
        </c:scaling>
        <c:delete val="1"/>
        <c:axPos val="b"/>
        <c:numFmt formatCode="General" sourceLinked="1"/>
        <c:majorTickMark val="out"/>
        <c:minorTickMark val="none"/>
        <c:tickLblPos val="nextTo"/>
        <c:crossAx val="796607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409882250957159"/>
          <c:y val="7.7728869637397779E-2"/>
          <c:w val="0.76192901346047326"/>
          <c:h val="0.201406450028935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 sz="9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900" b="1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900" b="1" dirty="0"/>
              <a:t>TB</a:t>
            </a:r>
          </a:p>
        </c:rich>
      </c:tx>
      <c:layout>
        <c:manualLayout>
          <c:xMode val="edge"/>
          <c:yMode val="edge"/>
          <c:x val="5.0058175717662535E-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2631459172258167"/>
          <c:y val="0.27454374623405536"/>
          <c:w val="0.7632755138951105"/>
          <c:h val="0.7053555562364042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Sheet1!$G$28</c:f>
              <c:strCache>
                <c:ptCount val="1"/>
                <c:pt idx="0">
                  <c:v>Two-way, Undivided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Sheet1!$F$29:$F$32</c:f>
              <c:strCache>
                <c:ptCount val="4"/>
                <c:pt idx="0">
                  <c:v>2-Lane</c:v>
                </c:pt>
                <c:pt idx="1">
                  <c:v>3-Lane</c:v>
                </c:pt>
                <c:pt idx="2">
                  <c:v>4-Lane</c:v>
                </c:pt>
                <c:pt idx="3">
                  <c:v>6+ Lane</c:v>
                </c:pt>
              </c:strCache>
            </c:strRef>
          </c:cat>
          <c:val>
            <c:numRef>
              <c:f>Sheet1!$G$29:$G$32</c:f>
              <c:numCache>
                <c:formatCode>General</c:formatCode>
                <c:ptCount val="4"/>
                <c:pt idx="0">
                  <c:v>332</c:v>
                </c:pt>
                <c:pt idx="1">
                  <c:v>9</c:v>
                </c:pt>
                <c:pt idx="2">
                  <c:v>23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0E-434F-9FFD-DC97B104EC96}"/>
            </c:ext>
          </c:extLst>
        </c:ser>
        <c:ser>
          <c:idx val="1"/>
          <c:order val="1"/>
          <c:tx>
            <c:strRef>
              <c:f>Sheet1!$H$28</c:f>
              <c:strCache>
                <c:ptCount val="1"/>
                <c:pt idx="0">
                  <c:v>Divided with barrier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8782894736842105E-2"/>
                  <c:y val="-1.1889183882975868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D0E-434F-9FFD-DC97B104EC96}"/>
                </c:ext>
              </c:extLst>
            </c:dLbl>
            <c:dLbl>
              <c:idx val="1"/>
              <c:layout>
                <c:manualLayout>
                  <c:x val="4.1118421052631582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D0E-434F-9FFD-DC97B104EC96}"/>
                </c:ext>
              </c:extLst>
            </c:dLbl>
            <c:dLbl>
              <c:idx val="2"/>
              <c:layout>
                <c:manualLayout>
                  <c:x val="1.6447368421052631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D0E-434F-9FFD-DC97B104EC96}"/>
                </c:ext>
              </c:extLst>
            </c:dLbl>
            <c:dLbl>
              <c:idx val="3"/>
              <c:layout>
                <c:manualLayout>
                  <c:x val="2.8782894736842066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D0E-434F-9FFD-DC97B104EC9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Sheet1!$F$29:$F$32</c:f>
              <c:strCache>
                <c:ptCount val="4"/>
                <c:pt idx="0">
                  <c:v>2-Lane</c:v>
                </c:pt>
                <c:pt idx="1">
                  <c:v>3-Lane</c:v>
                </c:pt>
                <c:pt idx="2">
                  <c:v>4-Lane</c:v>
                </c:pt>
                <c:pt idx="3">
                  <c:v>6+ Lane</c:v>
                </c:pt>
              </c:strCache>
            </c:strRef>
          </c:cat>
          <c:val>
            <c:numRef>
              <c:f>Sheet1!$H$29:$H$32</c:f>
              <c:numCache>
                <c:formatCode>General</c:formatCode>
                <c:ptCount val="4"/>
                <c:pt idx="0">
                  <c:v>16</c:v>
                </c:pt>
                <c:pt idx="1">
                  <c:v>10</c:v>
                </c:pt>
                <c:pt idx="2">
                  <c:v>38</c:v>
                </c:pt>
                <c:pt idx="3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D0E-434F-9FFD-DC97B104EC96}"/>
            </c:ext>
          </c:extLst>
        </c:ser>
        <c:ser>
          <c:idx val="2"/>
          <c:order val="2"/>
          <c:tx>
            <c:strRef>
              <c:f>Sheet1!$I$28</c:f>
              <c:strCache>
                <c:ptCount val="1"/>
              </c:strCache>
            </c:strRef>
          </c:tx>
          <c:spPr>
            <a:solidFill>
              <a:schemeClr val="accent2">
                <a:shade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Sheet1!$F$29:$F$32</c:f>
              <c:strCache>
                <c:ptCount val="4"/>
                <c:pt idx="0">
                  <c:v>2-Lane</c:v>
                </c:pt>
                <c:pt idx="1">
                  <c:v>3-Lane</c:v>
                </c:pt>
                <c:pt idx="2">
                  <c:v>4-Lane</c:v>
                </c:pt>
                <c:pt idx="3">
                  <c:v>6+ Lane</c:v>
                </c:pt>
              </c:strCache>
            </c:strRef>
          </c:cat>
          <c:val>
            <c:numRef>
              <c:f>Sheet1!$I$29:$I$32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6-4D0E-434F-9FFD-DC97B104EC9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"/>
        <c:overlap val="100"/>
        <c:axId val="598275679"/>
        <c:axId val="598279423"/>
      </c:barChart>
      <c:catAx>
        <c:axId val="59827567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98279423"/>
        <c:crosses val="autoZero"/>
        <c:auto val="1"/>
        <c:lblAlgn val="ctr"/>
        <c:lblOffset val="100"/>
        <c:noMultiLvlLbl val="0"/>
      </c:catAx>
      <c:valAx>
        <c:axId val="59827942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98275679"/>
        <c:crosses val="autoZero"/>
        <c:crossBetween val="between"/>
      </c:valAx>
      <c:spPr>
        <a:noFill/>
        <a:ln w="28575">
          <a:noFill/>
        </a:ln>
        <a:effectLst/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0.15648360006135598"/>
          <c:y val="0.12471480948149963"/>
          <c:w val="0.83930073371510361"/>
          <c:h val="0.1112967683669495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sz="9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900" b="1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900" b="1"/>
              <a:t>DFW</a:t>
            </a:r>
          </a:p>
        </c:rich>
      </c:tx>
      <c:layout>
        <c:manualLayout>
          <c:xMode val="edge"/>
          <c:yMode val="edge"/>
          <c:x val="1.0555555555555429E-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3252624671916"/>
          <c:y val="0.27691458567679039"/>
          <c:w val="0.80563626421697287"/>
          <c:h val="0.70125414323209589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Sheet1!$G$40</c:f>
              <c:strCache>
                <c:ptCount val="1"/>
                <c:pt idx="0">
                  <c:v>Two-way, Undivided</c:v>
                </c:pt>
              </c:strCache>
            </c:strRef>
          </c:tx>
          <c:spPr>
            <a:solidFill>
              <a:schemeClr val="accent5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Sheet1!$F$41:$F$44</c:f>
              <c:strCache>
                <c:ptCount val="4"/>
                <c:pt idx="0">
                  <c:v>4-Lane</c:v>
                </c:pt>
                <c:pt idx="1">
                  <c:v>5-Lane</c:v>
                </c:pt>
                <c:pt idx="2">
                  <c:v>6-Lane</c:v>
                </c:pt>
                <c:pt idx="3">
                  <c:v>7+ Lane</c:v>
                </c:pt>
              </c:strCache>
            </c:strRef>
          </c:cat>
          <c:val>
            <c:numRef>
              <c:f>Sheet1!$G$41:$G$44</c:f>
              <c:numCache>
                <c:formatCode>General</c:formatCode>
                <c:ptCount val="4"/>
                <c:pt idx="0">
                  <c:v>4</c:v>
                </c:pt>
                <c:pt idx="1">
                  <c:v>6</c:v>
                </c:pt>
                <c:pt idx="2">
                  <c:v>57</c:v>
                </c:pt>
                <c:pt idx="3">
                  <c:v>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EC-40B4-87AA-E760F79D0536}"/>
            </c:ext>
          </c:extLst>
        </c:ser>
        <c:ser>
          <c:idx val="1"/>
          <c:order val="1"/>
          <c:tx>
            <c:strRef>
              <c:f>Sheet1!$H$40</c:f>
              <c:strCache>
                <c:ptCount val="1"/>
                <c:pt idx="0">
                  <c:v>Divided with barrier</c:v>
                </c:pt>
              </c:strCache>
            </c:strRef>
          </c:tx>
          <c:spPr>
            <a:solidFill>
              <a:schemeClr val="accent5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2.306805074971165E-2"/>
                  <c:y val="-1.1951187449510294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1EC-40B4-87AA-E760F79D0536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1EC-40B4-87AA-E760F79D05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Sheet1!$F$41:$F$44</c:f>
              <c:strCache>
                <c:ptCount val="4"/>
                <c:pt idx="0">
                  <c:v>4-Lane</c:v>
                </c:pt>
                <c:pt idx="1">
                  <c:v>5-Lane</c:v>
                </c:pt>
                <c:pt idx="2">
                  <c:v>6-Lane</c:v>
                </c:pt>
                <c:pt idx="3">
                  <c:v>7+ Lane</c:v>
                </c:pt>
              </c:strCache>
            </c:strRef>
          </c:cat>
          <c:val>
            <c:numRef>
              <c:f>Sheet1!$H$41:$H$44</c:f>
              <c:numCache>
                <c:formatCode>General</c:formatCode>
                <c:ptCount val="4"/>
                <c:pt idx="0">
                  <c:v>33</c:v>
                </c:pt>
                <c:pt idx="1">
                  <c:v>2</c:v>
                </c:pt>
                <c:pt idx="2">
                  <c:v>105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1EC-40B4-87AA-E760F79D05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"/>
        <c:overlap val="100"/>
        <c:axId val="612339711"/>
        <c:axId val="612340543"/>
      </c:barChart>
      <c:catAx>
        <c:axId val="61233971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612340543"/>
        <c:crosses val="autoZero"/>
        <c:auto val="1"/>
        <c:lblAlgn val="ctr"/>
        <c:lblOffset val="100"/>
        <c:noMultiLvlLbl val="0"/>
      </c:catAx>
      <c:valAx>
        <c:axId val="61234054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123397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894304734399548"/>
          <c:y val="0.10959730033745788"/>
          <c:w val="0.84894931386171879"/>
          <c:h val="0.1208788901387326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sz="9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0" i="0" baseline="0" dirty="0">
                <a:effectLst/>
                <a:latin typeface="Eras Demi ITC" panose="020B0805030504020804" pitchFamily="34" charset="0"/>
              </a:rPr>
              <a:t>Age Distribution of Pedestrians/Pedalcyclists-involved Crashes within 0.5-mi of </a:t>
            </a:r>
            <a:r>
              <a:rPr lang="en-US" sz="1400" b="0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  <a:effectLst/>
                <a:latin typeface="Eras Demi ITC" panose="020B0805030504020804" pitchFamily="34" charset="0"/>
                <a:ea typeface="+mn-ea"/>
                <a:cs typeface="+mn-cs"/>
              </a:rPr>
              <a:t>School Zone (Elementary, Middle, and High School) by Injury </a:t>
            </a:r>
            <a:r>
              <a:rPr lang="en-US" sz="1400" b="0" i="0" baseline="0" dirty="0">
                <a:effectLst/>
                <a:latin typeface="Eras Demi ITC" panose="020B0805030504020804" pitchFamily="34" charset="0"/>
              </a:rPr>
              <a:t>Severity in Tampa Bay (2015-19)</a:t>
            </a:r>
            <a:endParaRPr lang="en-US" sz="1400" dirty="0">
              <a:effectLst/>
              <a:latin typeface="Eras Demi ITC" panose="020B08050305040208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Summary!$A$120</c:f>
              <c:strCache>
                <c:ptCount val="1"/>
                <c:pt idx="0">
                  <c:v>Severe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numRef>
              <c:f>Summary!$B$119:$P$119</c:f>
              <c:numCache>
                <c:formatCode>General</c:formatCode>
                <c:ptCount val="15"/>
                <c:pt idx="0">
                  <c:v>5</c:v>
                </c:pt>
                <c:pt idx="1">
                  <c:v>6</c:v>
                </c:pt>
                <c:pt idx="2">
                  <c:v>7</c:v>
                </c:pt>
                <c:pt idx="3">
                  <c:v>8</c:v>
                </c:pt>
                <c:pt idx="4">
                  <c:v>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</c:numCache>
            </c:numRef>
          </c:cat>
          <c:val>
            <c:numRef>
              <c:f>Summary!$B$120:$P$120</c:f>
              <c:numCache>
                <c:formatCode>General</c:formatCode>
                <c:ptCount val="15"/>
                <c:pt idx="0">
                  <c:v>0</c:v>
                </c:pt>
                <c:pt idx="1">
                  <c:v>2</c:v>
                </c:pt>
                <c:pt idx="2">
                  <c:v>2</c:v>
                </c:pt>
                <c:pt idx="3">
                  <c:v>1</c:v>
                </c:pt>
                <c:pt idx="4">
                  <c:v>2</c:v>
                </c:pt>
                <c:pt idx="5">
                  <c:v>2</c:v>
                </c:pt>
                <c:pt idx="6">
                  <c:v>1</c:v>
                </c:pt>
                <c:pt idx="7">
                  <c:v>4</c:v>
                </c:pt>
                <c:pt idx="8">
                  <c:v>8</c:v>
                </c:pt>
                <c:pt idx="9">
                  <c:v>5</c:v>
                </c:pt>
                <c:pt idx="10">
                  <c:v>14</c:v>
                </c:pt>
                <c:pt idx="11">
                  <c:v>11</c:v>
                </c:pt>
                <c:pt idx="12">
                  <c:v>14</c:v>
                </c:pt>
                <c:pt idx="13">
                  <c:v>13</c:v>
                </c:pt>
                <c:pt idx="14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61-4C0B-B5FD-67846AB04092}"/>
            </c:ext>
          </c:extLst>
        </c:ser>
        <c:ser>
          <c:idx val="1"/>
          <c:order val="1"/>
          <c:tx>
            <c:strRef>
              <c:f>Summary!$A$121</c:f>
              <c:strCache>
                <c:ptCount val="1"/>
                <c:pt idx="0">
                  <c:v>Moderate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Summary!$B$119:$P$119</c:f>
              <c:numCache>
                <c:formatCode>General</c:formatCode>
                <c:ptCount val="15"/>
                <c:pt idx="0">
                  <c:v>5</c:v>
                </c:pt>
                <c:pt idx="1">
                  <c:v>6</c:v>
                </c:pt>
                <c:pt idx="2">
                  <c:v>7</c:v>
                </c:pt>
                <c:pt idx="3">
                  <c:v>8</c:v>
                </c:pt>
                <c:pt idx="4">
                  <c:v>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</c:numCache>
            </c:numRef>
          </c:cat>
          <c:val>
            <c:numRef>
              <c:f>Summary!$B$121:$P$121</c:f>
              <c:numCache>
                <c:formatCode>General</c:formatCode>
                <c:ptCount val="15"/>
                <c:pt idx="0">
                  <c:v>5</c:v>
                </c:pt>
                <c:pt idx="1">
                  <c:v>13</c:v>
                </c:pt>
                <c:pt idx="2">
                  <c:v>8</c:v>
                </c:pt>
                <c:pt idx="3">
                  <c:v>9</c:v>
                </c:pt>
                <c:pt idx="4">
                  <c:v>9</c:v>
                </c:pt>
                <c:pt idx="5">
                  <c:v>15</c:v>
                </c:pt>
                <c:pt idx="6">
                  <c:v>13</c:v>
                </c:pt>
                <c:pt idx="7">
                  <c:v>25</c:v>
                </c:pt>
                <c:pt idx="8">
                  <c:v>27</c:v>
                </c:pt>
                <c:pt idx="9">
                  <c:v>30</c:v>
                </c:pt>
                <c:pt idx="10">
                  <c:v>48</c:v>
                </c:pt>
                <c:pt idx="11">
                  <c:v>42</c:v>
                </c:pt>
                <c:pt idx="12">
                  <c:v>35</c:v>
                </c:pt>
                <c:pt idx="13">
                  <c:v>36</c:v>
                </c:pt>
                <c:pt idx="14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761-4C0B-B5FD-67846AB04092}"/>
            </c:ext>
          </c:extLst>
        </c:ser>
        <c:ser>
          <c:idx val="2"/>
          <c:order val="2"/>
          <c:tx>
            <c:strRef>
              <c:f>Summary!$A$122</c:f>
              <c:strCache>
                <c:ptCount val="1"/>
                <c:pt idx="0">
                  <c:v>Minor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Summary!$B$119:$P$119</c:f>
              <c:numCache>
                <c:formatCode>General</c:formatCode>
                <c:ptCount val="15"/>
                <c:pt idx="0">
                  <c:v>5</c:v>
                </c:pt>
                <c:pt idx="1">
                  <c:v>6</c:v>
                </c:pt>
                <c:pt idx="2">
                  <c:v>7</c:v>
                </c:pt>
                <c:pt idx="3">
                  <c:v>8</c:v>
                </c:pt>
                <c:pt idx="4">
                  <c:v>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</c:numCache>
            </c:numRef>
          </c:cat>
          <c:val>
            <c:numRef>
              <c:f>Summary!$B$122:$P$122</c:f>
              <c:numCache>
                <c:formatCode>General</c:formatCode>
                <c:ptCount val="15"/>
                <c:pt idx="0">
                  <c:v>6</c:v>
                </c:pt>
                <c:pt idx="1">
                  <c:v>6</c:v>
                </c:pt>
                <c:pt idx="2">
                  <c:v>8</c:v>
                </c:pt>
                <c:pt idx="3">
                  <c:v>11</c:v>
                </c:pt>
                <c:pt idx="4">
                  <c:v>9</c:v>
                </c:pt>
                <c:pt idx="5">
                  <c:v>16</c:v>
                </c:pt>
                <c:pt idx="6">
                  <c:v>19</c:v>
                </c:pt>
                <c:pt idx="7">
                  <c:v>27</c:v>
                </c:pt>
                <c:pt idx="8">
                  <c:v>14</c:v>
                </c:pt>
                <c:pt idx="9">
                  <c:v>41</c:v>
                </c:pt>
                <c:pt idx="10">
                  <c:v>46</c:v>
                </c:pt>
                <c:pt idx="11">
                  <c:v>43</c:v>
                </c:pt>
                <c:pt idx="12">
                  <c:v>27</c:v>
                </c:pt>
                <c:pt idx="13">
                  <c:v>37</c:v>
                </c:pt>
                <c:pt idx="14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761-4C0B-B5FD-67846AB040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725218424"/>
        <c:axId val="725219064"/>
      </c:barChart>
      <c:catAx>
        <c:axId val="725218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Eras Demi ITC" panose="020B0805030504020804" pitchFamily="34" charset="0"/>
                <a:ea typeface="+mn-ea"/>
                <a:cs typeface="+mn-cs"/>
              </a:defRPr>
            </a:pPr>
            <a:endParaRPr lang="en-US"/>
          </a:p>
        </c:txPr>
        <c:crossAx val="725219064"/>
        <c:crosses val="autoZero"/>
        <c:auto val="1"/>
        <c:lblAlgn val="ctr"/>
        <c:lblOffset val="100"/>
        <c:noMultiLvlLbl val="0"/>
      </c:catAx>
      <c:valAx>
        <c:axId val="725219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Eras Demi ITC" panose="020B0805030504020804" pitchFamily="34" charset="0"/>
                    <a:ea typeface="+mn-ea"/>
                    <a:cs typeface="+mn-cs"/>
                  </a:defRPr>
                </a:pPr>
                <a:r>
                  <a:rPr lang="en-US" sz="1100">
                    <a:latin typeface="Eras Demi ITC" panose="020B0805030504020804" pitchFamily="34" charset="0"/>
                  </a:rPr>
                  <a:t>Frequency</a:t>
                </a:r>
                <a:r>
                  <a:rPr lang="en-US" sz="1100" baseline="0">
                    <a:latin typeface="Eras Demi ITC" panose="020B0805030504020804" pitchFamily="34" charset="0"/>
                  </a:rPr>
                  <a:t> by Severity Levels</a:t>
                </a:r>
                <a:endParaRPr lang="en-US" sz="1100">
                  <a:latin typeface="Eras Demi ITC" panose="020B08050305040208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Eras Demi ITC" panose="020B08050305040208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Eras Demi ITC" panose="020B0805030504020804" pitchFamily="34" charset="0"/>
                <a:ea typeface="+mn-ea"/>
                <a:cs typeface="+mn-cs"/>
              </a:defRPr>
            </a:pPr>
            <a:endParaRPr lang="en-US"/>
          </a:p>
        </c:txPr>
        <c:crossAx val="725218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Eras Demi ITC" panose="020B08050305040208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Eras Demi ITC" panose="020B0805030504020804" pitchFamily="34" charset="0"/>
                <a:ea typeface="+mn-ea"/>
                <a:cs typeface="+mn-cs"/>
              </a:defRPr>
            </a:pPr>
            <a:r>
              <a:rPr lang="en-US" sz="1400" b="0" i="0" baseline="0" dirty="0">
                <a:effectLst/>
              </a:rPr>
              <a:t>Age Distribution of Drivers involved in Crashes within 0.5-mi of Schools (Elementary, Middle, and High Schools) by Injury Severity in Tampa Bay (2015-19)</a:t>
            </a:r>
            <a:endParaRPr lang="en-US" sz="11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Eras Demi ITC" panose="020B08050305040208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Summary!$A$202</c:f>
              <c:strCache>
                <c:ptCount val="1"/>
                <c:pt idx="0">
                  <c:v>Severe Injury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Summary!$B$201:$E$201</c:f>
              <c:strCache>
                <c:ptCount val="4"/>
                <c:pt idx="0">
                  <c:v>16-29</c:v>
                </c:pt>
                <c:pt idx="1">
                  <c:v>30-49</c:v>
                </c:pt>
                <c:pt idx="2">
                  <c:v>50-65</c:v>
                </c:pt>
                <c:pt idx="3">
                  <c:v>65+</c:v>
                </c:pt>
              </c:strCache>
            </c:strRef>
          </c:cat>
          <c:val>
            <c:numRef>
              <c:f>Summary!$B$202:$E$202</c:f>
              <c:numCache>
                <c:formatCode>General</c:formatCode>
                <c:ptCount val="4"/>
                <c:pt idx="0">
                  <c:v>23</c:v>
                </c:pt>
                <c:pt idx="1">
                  <c:v>31</c:v>
                </c:pt>
                <c:pt idx="2">
                  <c:v>20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81-417A-B5DD-2009958EBC7B}"/>
            </c:ext>
          </c:extLst>
        </c:ser>
        <c:ser>
          <c:idx val="1"/>
          <c:order val="1"/>
          <c:tx>
            <c:strRef>
              <c:f>Summary!$A$203</c:f>
              <c:strCache>
                <c:ptCount val="1"/>
                <c:pt idx="0">
                  <c:v>Moderate Injury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Summary!$B$201:$E$201</c:f>
              <c:strCache>
                <c:ptCount val="4"/>
                <c:pt idx="0">
                  <c:v>16-29</c:v>
                </c:pt>
                <c:pt idx="1">
                  <c:v>30-49</c:v>
                </c:pt>
                <c:pt idx="2">
                  <c:v>50-65</c:v>
                </c:pt>
                <c:pt idx="3">
                  <c:v>65+</c:v>
                </c:pt>
              </c:strCache>
            </c:strRef>
          </c:cat>
          <c:val>
            <c:numRef>
              <c:f>Summary!$B$203:$E$203</c:f>
              <c:numCache>
                <c:formatCode>General</c:formatCode>
                <c:ptCount val="4"/>
                <c:pt idx="0">
                  <c:v>71</c:v>
                </c:pt>
                <c:pt idx="1">
                  <c:v>107</c:v>
                </c:pt>
                <c:pt idx="2">
                  <c:v>74</c:v>
                </c:pt>
                <c:pt idx="3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181-417A-B5DD-2009958EBC7B}"/>
            </c:ext>
          </c:extLst>
        </c:ser>
        <c:ser>
          <c:idx val="2"/>
          <c:order val="2"/>
          <c:tx>
            <c:strRef>
              <c:f>Summary!$A$204</c:f>
              <c:strCache>
                <c:ptCount val="1"/>
                <c:pt idx="0">
                  <c:v>Minor Injury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Summary!$B$201:$E$201</c:f>
              <c:strCache>
                <c:ptCount val="4"/>
                <c:pt idx="0">
                  <c:v>16-29</c:v>
                </c:pt>
                <c:pt idx="1">
                  <c:v>30-49</c:v>
                </c:pt>
                <c:pt idx="2">
                  <c:v>50-65</c:v>
                </c:pt>
                <c:pt idx="3">
                  <c:v>65+</c:v>
                </c:pt>
              </c:strCache>
            </c:strRef>
          </c:cat>
          <c:val>
            <c:numRef>
              <c:f>Summary!$B$204:$E$204</c:f>
              <c:numCache>
                <c:formatCode>General</c:formatCode>
                <c:ptCount val="4"/>
                <c:pt idx="0">
                  <c:v>60</c:v>
                </c:pt>
                <c:pt idx="1">
                  <c:v>111</c:v>
                </c:pt>
                <c:pt idx="2">
                  <c:v>61</c:v>
                </c:pt>
                <c:pt idx="3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181-417A-B5DD-2009958EBC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31149752"/>
        <c:axId val="831151672"/>
      </c:barChart>
      <c:catAx>
        <c:axId val="831149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Eras Demi ITC" panose="020B0805030504020804" pitchFamily="34" charset="0"/>
                <a:ea typeface="+mn-ea"/>
                <a:cs typeface="+mn-cs"/>
              </a:defRPr>
            </a:pPr>
            <a:endParaRPr lang="en-US"/>
          </a:p>
        </c:txPr>
        <c:crossAx val="831151672"/>
        <c:crosses val="autoZero"/>
        <c:auto val="1"/>
        <c:lblAlgn val="ctr"/>
        <c:lblOffset val="100"/>
        <c:noMultiLvlLbl val="0"/>
      </c:catAx>
      <c:valAx>
        <c:axId val="831151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Eras Demi ITC" panose="020B0805030504020804" pitchFamily="34" charset="0"/>
                    <a:ea typeface="+mn-ea"/>
                    <a:cs typeface="+mn-cs"/>
                  </a:defRPr>
                </a:pPr>
                <a:r>
                  <a:rPr lang="en-US" sz="1100"/>
                  <a:t>Frequency by Injury Severity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Eras Demi ITC" panose="020B08050305040208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Eras Demi ITC" panose="020B0805030504020804" pitchFamily="34" charset="0"/>
                <a:ea typeface="+mn-ea"/>
                <a:cs typeface="+mn-cs"/>
              </a:defRPr>
            </a:pPr>
            <a:endParaRPr lang="en-US"/>
          </a:p>
        </c:txPr>
        <c:crossAx val="831149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Eras Demi ITC" panose="020B08050305040208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>
          <a:latin typeface="Eras Demi ITC" panose="020B0805030504020804" pitchFamily="34" charset="0"/>
        </a:defRPr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Eras Demi ITC" panose="020B0805030504020804" pitchFamily="34" charset="0"/>
                <a:ea typeface="+mn-ea"/>
                <a:cs typeface="Times New Roman" panose="02020603050405020304" pitchFamily="18" charset="0"/>
              </a:defRPr>
            </a:pPr>
            <a:r>
              <a:rPr lang="en-US" sz="1400" dirty="0"/>
              <a:t>Crashes involving Pedestrians/Pedalcyclists' Actions Prior to Crashes within 0.5-mi of Schools</a:t>
            </a:r>
            <a:r>
              <a:rPr lang="en-US" sz="1400" baseline="0" dirty="0"/>
              <a:t> </a:t>
            </a:r>
            <a:r>
              <a:rPr lang="en-US" sz="1400" dirty="0"/>
              <a:t>(Elementary, Middle, and High Schools) by Injury Severity in Tampa Bay </a:t>
            </a:r>
          </a:p>
          <a:p>
            <a:pPr>
              <a:defRPr sz="1400"/>
            </a:pPr>
            <a:r>
              <a:rPr lang="en-US" sz="1400" dirty="0"/>
              <a:t>(2015-19)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Eras Demi ITC" panose="020B0805030504020804" pitchFamily="34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Summary!$A$47</c:f>
              <c:strCache>
                <c:ptCount val="1"/>
                <c:pt idx="0">
                  <c:v>Severe Injury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Summary!$B$46:$H$46</c:f>
              <c:strCache>
                <c:ptCount val="7"/>
                <c:pt idx="0">
                  <c:v>Crossing Roadway</c:v>
                </c:pt>
                <c:pt idx="1">
                  <c:v>Walking/cycling on Sidewalk</c:v>
                </c:pt>
                <c:pt idx="2">
                  <c:v>Walking with Traffic</c:v>
                </c:pt>
                <c:pt idx="3">
                  <c:v>In roadway</c:v>
                </c:pt>
                <c:pt idx="4">
                  <c:v>Going/from School</c:v>
                </c:pt>
                <c:pt idx="5">
                  <c:v>Walking Against Traffic</c:v>
                </c:pt>
                <c:pt idx="6">
                  <c:v>Adjacent to roadway</c:v>
                </c:pt>
              </c:strCache>
            </c:strRef>
          </c:cat>
          <c:val>
            <c:numRef>
              <c:f>Summary!$B$47:$H$47</c:f>
              <c:numCache>
                <c:formatCode>General</c:formatCode>
                <c:ptCount val="7"/>
                <c:pt idx="0">
                  <c:v>62</c:v>
                </c:pt>
                <c:pt idx="1">
                  <c:v>9</c:v>
                </c:pt>
                <c:pt idx="2">
                  <c:v>9</c:v>
                </c:pt>
                <c:pt idx="3">
                  <c:v>3</c:v>
                </c:pt>
                <c:pt idx="4">
                  <c:v>2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4C8-400E-A3CB-CF992CB1FF90}"/>
            </c:ext>
          </c:extLst>
        </c:ser>
        <c:ser>
          <c:idx val="1"/>
          <c:order val="1"/>
          <c:tx>
            <c:strRef>
              <c:f>Summary!$A$48</c:f>
              <c:strCache>
                <c:ptCount val="1"/>
                <c:pt idx="0">
                  <c:v>Moderate Injury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Summary!$B$46:$H$46</c:f>
              <c:strCache>
                <c:ptCount val="7"/>
                <c:pt idx="0">
                  <c:v>Crossing Roadway</c:v>
                </c:pt>
                <c:pt idx="1">
                  <c:v>Walking/cycling on Sidewalk</c:v>
                </c:pt>
                <c:pt idx="2">
                  <c:v>Walking with Traffic</c:v>
                </c:pt>
                <c:pt idx="3">
                  <c:v>In roadway</c:v>
                </c:pt>
                <c:pt idx="4">
                  <c:v>Going/from School</c:v>
                </c:pt>
                <c:pt idx="5">
                  <c:v>Walking Against Traffic</c:v>
                </c:pt>
                <c:pt idx="6">
                  <c:v>Adjacent to roadway</c:v>
                </c:pt>
              </c:strCache>
            </c:strRef>
          </c:cat>
          <c:val>
            <c:numRef>
              <c:f>Summary!$B$48:$H$48</c:f>
              <c:numCache>
                <c:formatCode>General</c:formatCode>
                <c:ptCount val="7"/>
                <c:pt idx="0">
                  <c:v>223</c:v>
                </c:pt>
                <c:pt idx="1">
                  <c:v>39</c:v>
                </c:pt>
                <c:pt idx="2">
                  <c:v>22</c:v>
                </c:pt>
                <c:pt idx="3">
                  <c:v>18</c:v>
                </c:pt>
                <c:pt idx="4">
                  <c:v>8</c:v>
                </c:pt>
                <c:pt idx="5">
                  <c:v>12</c:v>
                </c:pt>
                <c:pt idx="6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4C8-400E-A3CB-CF992CB1FF90}"/>
            </c:ext>
          </c:extLst>
        </c:ser>
        <c:ser>
          <c:idx val="2"/>
          <c:order val="2"/>
          <c:tx>
            <c:strRef>
              <c:f>Summary!$A$49</c:f>
              <c:strCache>
                <c:ptCount val="1"/>
                <c:pt idx="0">
                  <c:v>Minor Injury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Summary!$B$46:$H$46</c:f>
              <c:strCache>
                <c:ptCount val="7"/>
                <c:pt idx="0">
                  <c:v>Crossing Roadway</c:v>
                </c:pt>
                <c:pt idx="1">
                  <c:v>Walking/cycling on Sidewalk</c:v>
                </c:pt>
                <c:pt idx="2">
                  <c:v>Walking with Traffic</c:v>
                </c:pt>
                <c:pt idx="3">
                  <c:v>In roadway</c:v>
                </c:pt>
                <c:pt idx="4">
                  <c:v>Going/from School</c:v>
                </c:pt>
                <c:pt idx="5">
                  <c:v>Walking Against Traffic</c:v>
                </c:pt>
                <c:pt idx="6">
                  <c:v>Adjacent to roadway</c:v>
                </c:pt>
              </c:strCache>
            </c:strRef>
          </c:cat>
          <c:val>
            <c:numRef>
              <c:f>Summary!$B$49:$H$49</c:f>
              <c:numCache>
                <c:formatCode>General</c:formatCode>
                <c:ptCount val="7"/>
                <c:pt idx="0">
                  <c:v>215</c:v>
                </c:pt>
                <c:pt idx="1">
                  <c:v>49</c:v>
                </c:pt>
                <c:pt idx="2">
                  <c:v>24</c:v>
                </c:pt>
                <c:pt idx="3">
                  <c:v>15</c:v>
                </c:pt>
                <c:pt idx="4">
                  <c:v>14</c:v>
                </c:pt>
                <c:pt idx="5">
                  <c:v>7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4C8-400E-A3CB-CF992CB1FF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122038216"/>
        <c:axId val="1122046216"/>
      </c:barChart>
      <c:catAx>
        <c:axId val="1122038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Eras Demi ITC" panose="020B0805030504020804" pitchFamily="34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122046216"/>
        <c:crosses val="autoZero"/>
        <c:auto val="1"/>
        <c:lblAlgn val="ctr"/>
        <c:lblOffset val="100"/>
        <c:noMultiLvlLbl val="0"/>
      </c:catAx>
      <c:valAx>
        <c:axId val="1122046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Eras Demi ITC" panose="020B0805030504020804" pitchFamily="34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100" dirty="0"/>
                  <a:t>Frequency by Injury Severity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Eras Demi ITC" panose="020B0805030504020804" pitchFamily="34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Eras Demi ITC" panose="020B0805030504020804" pitchFamily="34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122038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Eras Demi ITC" panose="020B0805030504020804" pitchFamily="34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>
          <a:latin typeface="Eras Demi ITC" panose="020B0805030504020804" pitchFamily="34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Eras Demi ITC" panose="020B0805030504020804" pitchFamily="34" charset="0"/>
                <a:ea typeface="+mn-ea"/>
                <a:cs typeface="Times New Roman" panose="02020603050405020304" pitchFamily="18" charset="0"/>
              </a:defRPr>
            </a:pPr>
            <a:r>
              <a:rPr lang="en-US" sz="1400" dirty="0"/>
              <a:t>Crashes involving Pedestrians/Pedalcyclists' Location at the time of Crash within 0.5-mi of Schools</a:t>
            </a:r>
            <a:r>
              <a:rPr lang="en-US" sz="1400" baseline="0" dirty="0"/>
              <a:t> </a:t>
            </a:r>
            <a:r>
              <a:rPr lang="en-US" sz="1400" dirty="0"/>
              <a:t>(Elementary, Middle, and High Schools)</a:t>
            </a:r>
            <a:r>
              <a:rPr lang="en-US" sz="1400" baseline="0" dirty="0"/>
              <a:t> </a:t>
            </a:r>
            <a:r>
              <a:rPr lang="en-US" sz="1400" dirty="0"/>
              <a:t>by Injury Severity in Tampa Bay </a:t>
            </a:r>
          </a:p>
          <a:p>
            <a:pPr>
              <a:defRPr sz="1400"/>
            </a:pPr>
            <a:r>
              <a:rPr lang="en-US" sz="1400" dirty="0"/>
              <a:t>(2015-19)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Eras Demi ITC" panose="020B0805030504020804" pitchFamily="34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Summary!$A$14</c:f>
              <c:strCache>
                <c:ptCount val="1"/>
                <c:pt idx="0">
                  <c:v>Severe Injury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ACA-45A4-946C-8EF127B664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Eras Demi ITC" panose="020B0805030504020804" pitchFamily="34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Summary!$B$13:$H$13</c:f>
              <c:strCache>
                <c:ptCount val="7"/>
                <c:pt idx="0">
                  <c:v>INTX - Marked Xwalk</c:v>
                </c:pt>
                <c:pt idx="1">
                  <c:v>Travel Lane</c:v>
                </c:pt>
                <c:pt idx="2">
                  <c:v>INTX - Unmarked Xwalk</c:v>
                </c:pt>
                <c:pt idx="3">
                  <c:v>INTX - other</c:v>
                </c:pt>
                <c:pt idx="4">
                  <c:v>Shoulder/Roadside</c:v>
                </c:pt>
                <c:pt idx="5">
                  <c:v>Sidewalk</c:v>
                </c:pt>
                <c:pt idx="6">
                  <c:v>Drivway Access</c:v>
                </c:pt>
              </c:strCache>
            </c:strRef>
          </c:cat>
          <c:val>
            <c:numRef>
              <c:f>Summary!$B$14:$H$14</c:f>
              <c:numCache>
                <c:formatCode>General</c:formatCode>
                <c:ptCount val="7"/>
                <c:pt idx="0">
                  <c:v>25</c:v>
                </c:pt>
                <c:pt idx="1">
                  <c:v>21</c:v>
                </c:pt>
                <c:pt idx="2">
                  <c:v>9</c:v>
                </c:pt>
                <c:pt idx="3">
                  <c:v>7</c:v>
                </c:pt>
                <c:pt idx="4">
                  <c:v>8</c:v>
                </c:pt>
                <c:pt idx="5">
                  <c:v>6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CA-45A4-946C-8EF127B6648C}"/>
            </c:ext>
          </c:extLst>
        </c:ser>
        <c:ser>
          <c:idx val="1"/>
          <c:order val="1"/>
          <c:tx>
            <c:strRef>
              <c:f>Summary!$A$15</c:f>
              <c:strCache>
                <c:ptCount val="1"/>
                <c:pt idx="0">
                  <c:v>Moderate Injury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ACA-45A4-946C-8EF127B664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Eras Demi ITC" panose="020B0805030504020804" pitchFamily="34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Summary!$B$13:$H$13</c:f>
              <c:strCache>
                <c:ptCount val="7"/>
                <c:pt idx="0">
                  <c:v>INTX - Marked Xwalk</c:v>
                </c:pt>
                <c:pt idx="1">
                  <c:v>Travel Lane</c:v>
                </c:pt>
                <c:pt idx="2">
                  <c:v>INTX - Unmarked Xwalk</c:v>
                </c:pt>
                <c:pt idx="3">
                  <c:v>INTX - other</c:v>
                </c:pt>
                <c:pt idx="4">
                  <c:v>Shoulder/Roadside</c:v>
                </c:pt>
                <c:pt idx="5">
                  <c:v>Sidewalk</c:v>
                </c:pt>
                <c:pt idx="6">
                  <c:v>Drivway Access</c:v>
                </c:pt>
              </c:strCache>
            </c:strRef>
          </c:cat>
          <c:val>
            <c:numRef>
              <c:f>Summary!$B$15:$H$15</c:f>
              <c:numCache>
                <c:formatCode>General</c:formatCode>
                <c:ptCount val="7"/>
                <c:pt idx="0">
                  <c:v>110</c:v>
                </c:pt>
                <c:pt idx="1">
                  <c:v>74</c:v>
                </c:pt>
                <c:pt idx="2">
                  <c:v>47</c:v>
                </c:pt>
                <c:pt idx="3">
                  <c:v>22</c:v>
                </c:pt>
                <c:pt idx="4">
                  <c:v>20</c:v>
                </c:pt>
                <c:pt idx="5">
                  <c:v>19</c:v>
                </c:pt>
                <c:pt idx="6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ACA-45A4-946C-8EF127B6648C}"/>
            </c:ext>
          </c:extLst>
        </c:ser>
        <c:ser>
          <c:idx val="2"/>
          <c:order val="2"/>
          <c:tx>
            <c:strRef>
              <c:f>Summary!$A$16</c:f>
              <c:strCache>
                <c:ptCount val="1"/>
                <c:pt idx="0">
                  <c:v>Minor Injury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ACA-45A4-946C-8EF127B664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Eras Demi ITC" panose="020B0805030504020804" pitchFamily="34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Summary!$B$13:$H$13</c:f>
              <c:strCache>
                <c:ptCount val="7"/>
                <c:pt idx="0">
                  <c:v>INTX - Marked Xwalk</c:v>
                </c:pt>
                <c:pt idx="1">
                  <c:v>Travel Lane</c:v>
                </c:pt>
                <c:pt idx="2">
                  <c:v>INTX - Unmarked Xwalk</c:v>
                </c:pt>
                <c:pt idx="3">
                  <c:v>INTX - other</c:v>
                </c:pt>
                <c:pt idx="4">
                  <c:v>Shoulder/Roadside</c:v>
                </c:pt>
                <c:pt idx="5">
                  <c:v>Sidewalk</c:v>
                </c:pt>
                <c:pt idx="6">
                  <c:v>Drivway Access</c:v>
                </c:pt>
              </c:strCache>
            </c:strRef>
          </c:cat>
          <c:val>
            <c:numRef>
              <c:f>Summary!$B$16:$H$16</c:f>
              <c:numCache>
                <c:formatCode>General</c:formatCode>
                <c:ptCount val="7"/>
                <c:pt idx="0">
                  <c:v>111</c:v>
                </c:pt>
                <c:pt idx="1">
                  <c:v>49</c:v>
                </c:pt>
                <c:pt idx="2">
                  <c:v>64</c:v>
                </c:pt>
                <c:pt idx="3">
                  <c:v>25</c:v>
                </c:pt>
                <c:pt idx="4">
                  <c:v>18</c:v>
                </c:pt>
                <c:pt idx="5">
                  <c:v>19</c:v>
                </c:pt>
                <c:pt idx="6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ACA-45A4-946C-8EF127B664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126994360"/>
        <c:axId val="1126997880"/>
      </c:barChart>
      <c:catAx>
        <c:axId val="1126994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Eras Demi ITC" panose="020B0805030504020804" pitchFamily="34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126997880"/>
        <c:crosses val="autoZero"/>
        <c:auto val="1"/>
        <c:lblAlgn val="ctr"/>
        <c:lblOffset val="100"/>
        <c:noMultiLvlLbl val="0"/>
      </c:catAx>
      <c:valAx>
        <c:axId val="1126997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Eras Demi ITC" panose="020B0805030504020804" pitchFamily="34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100" dirty="0"/>
                  <a:t>Frequency by Injury Severity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Eras Demi ITC" panose="020B0805030504020804" pitchFamily="34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Eras Demi ITC" panose="020B0805030504020804" pitchFamily="34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126994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Eras Demi ITC" panose="020B0805030504020804" pitchFamily="34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>
          <a:latin typeface="Eras Demi ITC" panose="020B0805030504020804" pitchFamily="34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Eras Demi ITC" panose="020B0805030504020804" pitchFamily="34" charset="0"/>
                <a:ea typeface="+mn-ea"/>
                <a:cs typeface="+mn-cs"/>
              </a:defRPr>
            </a:pPr>
            <a:r>
              <a:rPr lang="en-US" sz="1400" b="0" i="0" baseline="0" dirty="0">
                <a:effectLst/>
              </a:rPr>
              <a:t>Crashes involving Pedestrians/Pedalcyclists  by involved Vehicles within 0.5-mi of Schools </a:t>
            </a:r>
            <a:r>
              <a:rPr lang="en-US" sz="1400" b="0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  <a:effectLst/>
                <a:latin typeface="Eras Demi ITC" panose="020B0805030504020804" pitchFamily="34" charset="0"/>
                <a:ea typeface="+mn-ea"/>
                <a:cs typeface="+mn-cs"/>
              </a:rPr>
              <a:t>(Elementary, Middle, and High Schools) by Injury Severity in Tampa </a:t>
            </a:r>
            <a:r>
              <a:rPr lang="en-US" sz="1400" b="0" i="0" baseline="0" dirty="0">
                <a:effectLst/>
              </a:rPr>
              <a:t>Bay </a:t>
            </a:r>
          </a:p>
          <a:p>
            <a:pPr>
              <a:defRPr sz="1400"/>
            </a:pPr>
            <a:r>
              <a:rPr lang="en-US" sz="1400" b="0" i="0" baseline="0" dirty="0">
                <a:effectLst/>
              </a:rPr>
              <a:t>(2015-19)</a:t>
            </a:r>
            <a:endParaRPr lang="en-US" sz="14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Eras Demi ITC" panose="020B08050305040208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Summary!$A$231</c:f>
              <c:strCache>
                <c:ptCount val="1"/>
                <c:pt idx="0">
                  <c:v>Severe Injury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Summary!$B$230:$F$230</c:f>
              <c:strCache>
                <c:ptCount val="5"/>
                <c:pt idx="0">
                  <c:v>PC</c:v>
                </c:pt>
                <c:pt idx="1">
                  <c:v>SUV</c:v>
                </c:pt>
                <c:pt idx="2">
                  <c:v>PICKUP</c:v>
                </c:pt>
                <c:pt idx="3">
                  <c:v>VAN</c:v>
                </c:pt>
                <c:pt idx="4">
                  <c:v>LGHT TRCK</c:v>
                </c:pt>
              </c:strCache>
            </c:strRef>
          </c:cat>
          <c:val>
            <c:numRef>
              <c:f>Summary!$B$231:$F$231</c:f>
              <c:numCache>
                <c:formatCode>General</c:formatCode>
                <c:ptCount val="5"/>
                <c:pt idx="0">
                  <c:v>52</c:v>
                </c:pt>
                <c:pt idx="1">
                  <c:v>18</c:v>
                </c:pt>
                <c:pt idx="2">
                  <c:v>9</c:v>
                </c:pt>
                <c:pt idx="3">
                  <c:v>5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93D-4754-BA3F-087111EB6991}"/>
            </c:ext>
          </c:extLst>
        </c:ser>
        <c:ser>
          <c:idx val="1"/>
          <c:order val="1"/>
          <c:tx>
            <c:strRef>
              <c:f>Summary!$A$232</c:f>
              <c:strCache>
                <c:ptCount val="1"/>
                <c:pt idx="0">
                  <c:v>Moderate Injury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Summary!$B$230:$F$230</c:f>
              <c:strCache>
                <c:ptCount val="5"/>
                <c:pt idx="0">
                  <c:v>PC</c:v>
                </c:pt>
                <c:pt idx="1">
                  <c:v>SUV</c:v>
                </c:pt>
                <c:pt idx="2">
                  <c:v>PICKUP</c:v>
                </c:pt>
                <c:pt idx="3">
                  <c:v>VAN</c:v>
                </c:pt>
                <c:pt idx="4">
                  <c:v>LGHT TRCK</c:v>
                </c:pt>
              </c:strCache>
            </c:strRef>
          </c:cat>
          <c:val>
            <c:numRef>
              <c:f>Summary!$B$232:$F$232</c:f>
              <c:numCache>
                <c:formatCode>General</c:formatCode>
                <c:ptCount val="5"/>
                <c:pt idx="0">
                  <c:v>179</c:v>
                </c:pt>
                <c:pt idx="1">
                  <c:v>59</c:v>
                </c:pt>
                <c:pt idx="2">
                  <c:v>40</c:v>
                </c:pt>
                <c:pt idx="3">
                  <c:v>12</c:v>
                </c:pt>
                <c:pt idx="4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93D-4754-BA3F-087111EB6991}"/>
            </c:ext>
          </c:extLst>
        </c:ser>
        <c:ser>
          <c:idx val="2"/>
          <c:order val="2"/>
          <c:tx>
            <c:strRef>
              <c:f>Summary!$A$233</c:f>
              <c:strCache>
                <c:ptCount val="1"/>
                <c:pt idx="0">
                  <c:v>Minor Injury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Summary!$B$230:$F$230</c:f>
              <c:strCache>
                <c:ptCount val="5"/>
                <c:pt idx="0">
                  <c:v>PC</c:v>
                </c:pt>
                <c:pt idx="1">
                  <c:v>SUV</c:v>
                </c:pt>
                <c:pt idx="2">
                  <c:v>PICKUP</c:v>
                </c:pt>
                <c:pt idx="3">
                  <c:v>VAN</c:v>
                </c:pt>
                <c:pt idx="4">
                  <c:v>LGHT TRCK</c:v>
                </c:pt>
              </c:strCache>
            </c:strRef>
          </c:cat>
          <c:val>
            <c:numRef>
              <c:f>Summary!$B$233:$F$233</c:f>
              <c:numCache>
                <c:formatCode>General</c:formatCode>
                <c:ptCount val="5"/>
                <c:pt idx="0">
                  <c:v>179</c:v>
                </c:pt>
                <c:pt idx="1">
                  <c:v>60</c:v>
                </c:pt>
                <c:pt idx="2">
                  <c:v>38</c:v>
                </c:pt>
                <c:pt idx="3">
                  <c:v>10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93D-4754-BA3F-087111EB69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45484600"/>
        <c:axId val="845482360"/>
      </c:barChart>
      <c:catAx>
        <c:axId val="845484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Eras Demi ITC" panose="020B0805030504020804" pitchFamily="34" charset="0"/>
                <a:ea typeface="+mn-ea"/>
                <a:cs typeface="+mn-cs"/>
              </a:defRPr>
            </a:pPr>
            <a:endParaRPr lang="en-US"/>
          </a:p>
        </c:txPr>
        <c:crossAx val="845482360"/>
        <c:crosses val="autoZero"/>
        <c:auto val="1"/>
        <c:lblAlgn val="ctr"/>
        <c:lblOffset val="100"/>
        <c:noMultiLvlLbl val="0"/>
      </c:catAx>
      <c:valAx>
        <c:axId val="845482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Eras Demi ITC" panose="020B0805030504020804" pitchFamily="34" charset="0"/>
                    <a:ea typeface="+mn-ea"/>
                    <a:cs typeface="+mn-cs"/>
                  </a:defRPr>
                </a:pPr>
                <a:r>
                  <a:rPr lang="en-US" sz="1100"/>
                  <a:t>Frequency by Injury Severity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Eras Demi ITC" panose="020B08050305040208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Eras Demi ITC" panose="020B0805030504020804" pitchFamily="34" charset="0"/>
                <a:ea typeface="+mn-ea"/>
                <a:cs typeface="+mn-cs"/>
              </a:defRPr>
            </a:pPr>
            <a:endParaRPr lang="en-US"/>
          </a:p>
        </c:txPr>
        <c:crossAx val="845484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Eras Demi ITC" panose="020B08050305040208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>
          <a:latin typeface="Eras Demi ITC" panose="020B0805030504020804" pitchFamily="34" charset="0"/>
        </a:defRPr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Eras Demi ITC" panose="020B0805030504020804" pitchFamily="34" charset="0"/>
                <a:ea typeface="+mn-ea"/>
                <a:cs typeface="+mn-cs"/>
              </a:defRPr>
            </a:pPr>
            <a:r>
              <a:rPr lang="en-US" sz="1400" b="0" i="0" baseline="0" dirty="0">
                <a:effectLst/>
              </a:rPr>
              <a:t>Crashes involving Pedestrians/Pedalcyclists by Number of Lane of Roadway within 0.5-mi of Schools </a:t>
            </a:r>
            <a:r>
              <a:rPr lang="en-US" sz="1400" b="0" i="0" u="none" strike="noStrike" baseline="0" dirty="0">
                <a:effectLst/>
              </a:rPr>
              <a:t>(Elementary, Middle, and High Schools) </a:t>
            </a:r>
            <a:r>
              <a:rPr lang="en-US" sz="1400" b="0" i="0" baseline="0" dirty="0">
                <a:effectLst/>
              </a:rPr>
              <a:t> by Injury Severity in Tampa Bay </a:t>
            </a:r>
          </a:p>
          <a:p>
            <a:pPr>
              <a:defRPr sz="1400"/>
            </a:pPr>
            <a:r>
              <a:rPr lang="en-US" sz="1400" b="0" i="0" baseline="0" dirty="0">
                <a:effectLst/>
              </a:rPr>
              <a:t>(2015-19)</a:t>
            </a:r>
            <a:endParaRPr lang="en-US" sz="1400" dirty="0">
              <a:effectLst/>
            </a:endParaRPr>
          </a:p>
        </c:rich>
      </c:tx>
      <c:layout>
        <c:manualLayout>
          <c:xMode val="edge"/>
          <c:yMode val="edge"/>
          <c:x val="0.10761282443861184"/>
          <c:y val="7.936507936507936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Eras Demi ITC" panose="020B08050305040208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Summary!$A$281</c:f>
              <c:strCache>
                <c:ptCount val="1"/>
                <c:pt idx="0">
                  <c:v>Severe Injury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Summary!$B$280:$E$280</c:f>
              <c:strCache>
                <c:ptCount val="4"/>
                <c:pt idx="0">
                  <c:v>2-Lane</c:v>
                </c:pt>
                <c:pt idx="1">
                  <c:v>4-Lane</c:v>
                </c:pt>
                <c:pt idx="2">
                  <c:v>6+ Lane</c:v>
                </c:pt>
                <c:pt idx="3">
                  <c:v>3-Lane</c:v>
                </c:pt>
              </c:strCache>
            </c:strRef>
          </c:cat>
          <c:val>
            <c:numRef>
              <c:f>Summary!$B$281:$E$281</c:f>
              <c:numCache>
                <c:formatCode>General</c:formatCode>
                <c:ptCount val="4"/>
                <c:pt idx="0">
                  <c:v>54</c:v>
                </c:pt>
                <c:pt idx="1">
                  <c:v>17</c:v>
                </c:pt>
                <c:pt idx="2">
                  <c:v>18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778-472D-81D9-CFC31E30BBFF}"/>
            </c:ext>
          </c:extLst>
        </c:ser>
        <c:ser>
          <c:idx val="1"/>
          <c:order val="1"/>
          <c:tx>
            <c:strRef>
              <c:f>Summary!$A$282</c:f>
              <c:strCache>
                <c:ptCount val="1"/>
                <c:pt idx="0">
                  <c:v>Moderate Injury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Summary!$B$280:$E$280</c:f>
              <c:strCache>
                <c:ptCount val="4"/>
                <c:pt idx="0">
                  <c:v>2-Lane</c:v>
                </c:pt>
                <c:pt idx="1">
                  <c:v>4-Lane</c:v>
                </c:pt>
                <c:pt idx="2">
                  <c:v>6+ Lane</c:v>
                </c:pt>
                <c:pt idx="3">
                  <c:v>3-Lane</c:v>
                </c:pt>
              </c:strCache>
            </c:strRef>
          </c:cat>
          <c:val>
            <c:numRef>
              <c:f>Summary!$B$282:$E$282</c:f>
              <c:numCache>
                <c:formatCode>General</c:formatCode>
                <c:ptCount val="4"/>
                <c:pt idx="0">
                  <c:v>210</c:v>
                </c:pt>
                <c:pt idx="1">
                  <c:v>57</c:v>
                </c:pt>
                <c:pt idx="2">
                  <c:v>30</c:v>
                </c:pt>
                <c:pt idx="3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778-472D-81D9-CFC31E30BBFF}"/>
            </c:ext>
          </c:extLst>
        </c:ser>
        <c:ser>
          <c:idx val="2"/>
          <c:order val="2"/>
          <c:tx>
            <c:strRef>
              <c:f>Summary!$A$283</c:f>
              <c:strCache>
                <c:ptCount val="1"/>
                <c:pt idx="0">
                  <c:v>Minor Injury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Summary!$B$280:$E$280</c:f>
              <c:strCache>
                <c:ptCount val="4"/>
                <c:pt idx="0">
                  <c:v>2-Lane</c:v>
                </c:pt>
                <c:pt idx="1">
                  <c:v>4-Lane</c:v>
                </c:pt>
                <c:pt idx="2">
                  <c:v>6+ Lane</c:v>
                </c:pt>
                <c:pt idx="3">
                  <c:v>3-Lane</c:v>
                </c:pt>
              </c:strCache>
            </c:strRef>
          </c:cat>
          <c:val>
            <c:numRef>
              <c:f>Summary!$B$283:$E$283</c:f>
              <c:numCache>
                <c:formatCode>General</c:formatCode>
                <c:ptCount val="4"/>
                <c:pt idx="0">
                  <c:v>222</c:v>
                </c:pt>
                <c:pt idx="1">
                  <c:v>34</c:v>
                </c:pt>
                <c:pt idx="2">
                  <c:v>22</c:v>
                </c:pt>
                <c:pt idx="3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778-472D-81D9-CFC31E30BB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33530680"/>
        <c:axId val="833528760"/>
      </c:barChart>
      <c:catAx>
        <c:axId val="833530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Eras Demi ITC" panose="020B0805030504020804" pitchFamily="34" charset="0"/>
                <a:ea typeface="+mn-ea"/>
                <a:cs typeface="+mn-cs"/>
              </a:defRPr>
            </a:pPr>
            <a:endParaRPr lang="en-US"/>
          </a:p>
        </c:txPr>
        <c:crossAx val="833528760"/>
        <c:crosses val="autoZero"/>
        <c:auto val="1"/>
        <c:lblAlgn val="ctr"/>
        <c:lblOffset val="100"/>
        <c:noMultiLvlLbl val="0"/>
      </c:catAx>
      <c:valAx>
        <c:axId val="833528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Eras Demi ITC" panose="020B0805030504020804" pitchFamily="34" charset="0"/>
                    <a:ea typeface="+mn-ea"/>
                    <a:cs typeface="+mn-cs"/>
                  </a:defRPr>
                </a:pPr>
                <a:r>
                  <a:rPr lang="en-US" sz="1100"/>
                  <a:t>Frequency by Injury Severity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Eras Demi ITC" panose="020B08050305040208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Eras Demi ITC" panose="020B0805030504020804" pitchFamily="34" charset="0"/>
                <a:ea typeface="+mn-ea"/>
                <a:cs typeface="+mn-cs"/>
              </a:defRPr>
            </a:pPr>
            <a:endParaRPr lang="en-US"/>
          </a:p>
        </c:txPr>
        <c:crossAx val="833530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Eras Demi ITC" panose="020B08050305040208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>
          <a:latin typeface="Eras Demi ITC" panose="020B0805030504020804" pitchFamily="34" charset="0"/>
        </a:defRPr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Eras Demi ITC" panose="020B0805030504020804" pitchFamily="34" charset="0"/>
                <a:ea typeface="+mn-ea"/>
                <a:cs typeface="+mn-cs"/>
              </a:defRPr>
            </a:pPr>
            <a:r>
              <a:rPr lang="en-US" sz="1400" b="0" i="0" baseline="0" dirty="0">
                <a:effectLst/>
              </a:rPr>
              <a:t>Crashes involving Pedestrians/Pedalcyclists by Number of Lane and Traffic Way within 0.5-mi of Schools (Elementary, Middle, and High Schools)  by Injury Severity in Tampa Bay (2015-19)</a:t>
            </a:r>
            <a:endParaRPr lang="en-US" sz="14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Eras Demi ITC" panose="020B08050305040208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Summary!$A$290</c:f>
              <c:strCache>
                <c:ptCount val="1"/>
                <c:pt idx="0">
                  <c:v>2-way Undivided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Summary!$B$289:$E$289</c:f>
              <c:strCache>
                <c:ptCount val="4"/>
                <c:pt idx="0">
                  <c:v>2-Lane</c:v>
                </c:pt>
                <c:pt idx="1">
                  <c:v>4-Lane</c:v>
                </c:pt>
                <c:pt idx="2">
                  <c:v>6+ Lane</c:v>
                </c:pt>
                <c:pt idx="3">
                  <c:v>3-Lane</c:v>
                </c:pt>
              </c:strCache>
            </c:strRef>
          </c:cat>
          <c:val>
            <c:numRef>
              <c:f>Summary!$B$290:$E$290</c:f>
              <c:numCache>
                <c:formatCode>General</c:formatCode>
                <c:ptCount val="4"/>
                <c:pt idx="0">
                  <c:v>431</c:v>
                </c:pt>
                <c:pt idx="1">
                  <c:v>33</c:v>
                </c:pt>
                <c:pt idx="2">
                  <c:v>8</c:v>
                </c:pt>
                <c:pt idx="3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062-40E3-A5D7-8AC694C558F7}"/>
            </c:ext>
          </c:extLst>
        </c:ser>
        <c:ser>
          <c:idx val="1"/>
          <c:order val="1"/>
          <c:tx>
            <c:strRef>
              <c:f>Summary!$A$291</c:f>
              <c:strCache>
                <c:ptCount val="1"/>
                <c:pt idx="0">
                  <c:v>2-way, Positive Barrier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Summary!$B$289:$E$289</c:f>
              <c:strCache>
                <c:ptCount val="4"/>
                <c:pt idx="0">
                  <c:v>2-Lane</c:v>
                </c:pt>
                <c:pt idx="1">
                  <c:v>4-Lane</c:v>
                </c:pt>
                <c:pt idx="2">
                  <c:v>6+ Lane</c:v>
                </c:pt>
                <c:pt idx="3">
                  <c:v>3-Lane</c:v>
                </c:pt>
              </c:strCache>
            </c:strRef>
          </c:cat>
          <c:val>
            <c:numRef>
              <c:f>Summary!$B$291:$E$291</c:f>
              <c:numCache>
                <c:formatCode>General</c:formatCode>
                <c:ptCount val="4"/>
                <c:pt idx="0">
                  <c:v>20</c:v>
                </c:pt>
                <c:pt idx="1">
                  <c:v>56</c:v>
                </c:pt>
                <c:pt idx="2">
                  <c:v>57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062-40E3-A5D7-8AC694C558F7}"/>
            </c:ext>
          </c:extLst>
        </c:ser>
        <c:ser>
          <c:idx val="2"/>
          <c:order val="2"/>
          <c:tx>
            <c:strRef>
              <c:f>Summary!$A$292</c:f>
              <c:strCache>
                <c:ptCount val="1"/>
                <c:pt idx="0">
                  <c:v>2-way, painted Median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Summary!$B$289:$E$289</c:f>
              <c:strCache>
                <c:ptCount val="4"/>
                <c:pt idx="0">
                  <c:v>2-Lane</c:v>
                </c:pt>
                <c:pt idx="1">
                  <c:v>4-Lane</c:v>
                </c:pt>
                <c:pt idx="2">
                  <c:v>6+ Lane</c:v>
                </c:pt>
                <c:pt idx="3">
                  <c:v>3-Lane</c:v>
                </c:pt>
              </c:strCache>
            </c:strRef>
          </c:cat>
          <c:val>
            <c:numRef>
              <c:f>Summary!$B$292:$E$292</c:f>
              <c:numCache>
                <c:formatCode>General</c:formatCode>
                <c:ptCount val="4"/>
                <c:pt idx="0">
                  <c:v>20</c:v>
                </c:pt>
                <c:pt idx="1">
                  <c:v>13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062-40E3-A5D7-8AC694C558F7}"/>
            </c:ext>
          </c:extLst>
        </c:ser>
        <c:ser>
          <c:idx val="3"/>
          <c:order val="3"/>
          <c:tx>
            <c:strRef>
              <c:f>Summary!$A$293</c:f>
              <c:strCache>
                <c:ptCount val="1"/>
                <c:pt idx="0">
                  <c:v>TWLTL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Summary!$B$289:$E$289</c:f>
              <c:strCache>
                <c:ptCount val="4"/>
                <c:pt idx="0">
                  <c:v>2-Lane</c:v>
                </c:pt>
                <c:pt idx="1">
                  <c:v>4-Lane</c:v>
                </c:pt>
                <c:pt idx="2">
                  <c:v>6+ Lane</c:v>
                </c:pt>
                <c:pt idx="3">
                  <c:v>3-Lane</c:v>
                </c:pt>
              </c:strCache>
            </c:strRef>
          </c:cat>
          <c:val>
            <c:numRef>
              <c:f>Summary!$B$293:$E$293</c:f>
              <c:numCache>
                <c:formatCode>General</c:formatCode>
                <c:ptCount val="4"/>
                <c:pt idx="0">
                  <c:v>6</c:v>
                </c:pt>
                <c:pt idx="1">
                  <c:v>5</c:v>
                </c:pt>
                <c:pt idx="2">
                  <c:v>2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062-40E3-A5D7-8AC694C558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43046392"/>
        <c:axId val="1243042552"/>
      </c:barChart>
      <c:catAx>
        <c:axId val="1243046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Eras Demi ITC" panose="020B0805030504020804" pitchFamily="34" charset="0"/>
                <a:ea typeface="+mn-ea"/>
                <a:cs typeface="+mn-cs"/>
              </a:defRPr>
            </a:pPr>
            <a:endParaRPr lang="en-US"/>
          </a:p>
        </c:txPr>
        <c:crossAx val="1243042552"/>
        <c:crosses val="autoZero"/>
        <c:auto val="1"/>
        <c:lblAlgn val="ctr"/>
        <c:lblOffset val="100"/>
        <c:noMultiLvlLbl val="0"/>
      </c:catAx>
      <c:valAx>
        <c:axId val="1243042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Eras Demi ITC" panose="020B0805030504020804" pitchFamily="34" charset="0"/>
                    <a:ea typeface="+mn-ea"/>
                    <a:cs typeface="+mn-cs"/>
                  </a:defRPr>
                </a:pPr>
                <a:r>
                  <a:rPr lang="en-US" sz="1100"/>
                  <a:t>Frequency</a:t>
                </a:r>
              </a:p>
            </c:rich>
          </c:tx>
          <c:layout>
            <c:manualLayout>
              <c:xMode val="edge"/>
              <c:yMode val="edge"/>
              <c:x val="1.2731481481481481E-2"/>
              <c:y val="0.4347687789026371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Eras Demi ITC" panose="020B08050305040208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Eras Demi ITC" panose="020B0805030504020804" pitchFamily="34" charset="0"/>
                <a:ea typeface="+mn-ea"/>
                <a:cs typeface="+mn-cs"/>
              </a:defRPr>
            </a:pPr>
            <a:endParaRPr lang="en-US"/>
          </a:p>
        </c:txPr>
        <c:crossAx val="1243046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Eras Demi ITC" panose="020B08050305040208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>
          <a:latin typeface="Eras Demi ITC" panose="020B0805030504020804" pitchFamily="34" charset="0"/>
        </a:defRPr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Eras Demi ITC" panose="020B0805030504020804" pitchFamily="34" charset="0"/>
                <a:ea typeface="+mn-ea"/>
                <a:cs typeface="+mn-cs"/>
              </a:defRPr>
            </a:pPr>
            <a:r>
              <a:rPr lang="en-US" sz="1400" b="0" i="0" baseline="0" dirty="0">
                <a:effectLst/>
              </a:rPr>
              <a:t>Crashes involving Pedestrians/Pedalcyclists  for Trafficway Controls within 0.5-mi of Schools </a:t>
            </a:r>
            <a:r>
              <a:rPr lang="en-US" sz="1400" b="0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  <a:effectLst/>
                <a:latin typeface="Eras Demi ITC" panose="020B0805030504020804" pitchFamily="34" charset="0"/>
                <a:ea typeface="+mn-ea"/>
                <a:cs typeface="+mn-cs"/>
              </a:rPr>
              <a:t>(Elementary, Middle, and High Schools) </a:t>
            </a:r>
            <a:r>
              <a:rPr lang="en-US" sz="1400" b="0" i="0" baseline="0" dirty="0">
                <a:effectLst/>
              </a:rPr>
              <a:t>by Injury Severity in Tampa Bay </a:t>
            </a:r>
          </a:p>
          <a:p>
            <a:pPr>
              <a:defRPr sz="1600"/>
            </a:pPr>
            <a:r>
              <a:rPr lang="en-US" sz="1400" b="0" i="0" baseline="0" dirty="0">
                <a:effectLst/>
              </a:rPr>
              <a:t>(2015-19)</a:t>
            </a:r>
            <a:endParaRPr lang="en-US" sz="14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Eras Demi ITC" panose="020B08050305040208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Summary!$A$310</c:f>
              <c:strCache>
                <c:ptCount val="1"/>
                <c:pt idx="0">
                  <c:v>Severe Injury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Summary!$B$309:$E$309</c:f>
              <c:strCache>
                <c:ptCount val="4"/>
                <c:pt idx="0">
                  <c:v>No Controls</c:v>
                </c:pt>
                <c:pt idx="1">
                  <c:v>Traffic Signal</c:v>
                </c:pt>
                <c:pt idx="2">
                  <c:v>Stop Sign</c:v>
                </c:pt>
                <c:pt idx="3">
                  <c:v>School Zone Sign</c:v>
                </c:pt>
              </c:strCache>
            </c:strRef>
          </c:cat>
          <c:val>
            <c:numRef>
              <c:f>Summary!$B$310:$E$310</c:f>
              <c:numCache>
                <c:formatCode>General</c:formatCode>
                <c:ptCount val="4"/>
                <c:pt idx="0">
                  <c:v>54</c:v>
                </c:pt>
                <c:pt idx="1">
                  <c:v>27</c:v>
                </c:pt>
                <c:pt idx="2">
                  <c:v>5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4B7-4D0E-9172-2656E5B78F82}"/>
            </c:ext>
          </c:extLst>
        </c:ser>
        <c:ser>
          <c:idx val="1"/>
          <c:order val="1"/>
          <c:tx>
            <c:strRef>
              <c:f>Summary!$A$311</c:f>
              <c:strCache>
                <c:ptCount val="1"/>
                <c:pt idx="0">
                  <c:v>Moderate Injury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Summary!$B$309:$E$309</c:f>
              <c:strCache>
                <c:ptCount val="4"/>
                <c:pt idx="0">
                  <c:v>No Controls</c:v>
                </c:pt>
                <c:pt idx="1">
                  <c:v>Traffic Signal</c:v>
                </c:pt>
                <c:pt idx="2">
                  <c:v>Stop Sign</c:v>
                </c:pt>
                <c:pt idx="3">
                  <c:v>School Zone Sign</c:v>
                </c:pt>
              </c:strCache>
            </c:strRef>
          </c:cat>
          <c:val>
            <c:numRef>
              <c:f>Summary!$B$311:$E$311</c:f>
              <c:numCache>
                <c:formatCode>General</c:formatCode>
                <c:ptCount val="4"/>
                <c:pt idx="0">
                  <c:v>169</c:v>
                </c:pt>
                <c:pt idx="1">
                  <c:v>82</c:v>
                </c:pt>
                <c:pt idx="2">
                  <c:v>71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4B7-4D0E-9172-2656E5B78F82}"/>
            </c:ext>
          </c:extLst>
        </c:ser>
        <c:ser>
          <c:idx val="2"/>
          <c:order val="2"/>
          <c:tx>
            <c:strRef>
              <c:f>Summary!$A$312</c:f>
              <c:strCache>
                <c:ptCount val="1"/>
                <c:pt idx="0">
                  <c:v>Minor Injury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Summary!$B$309:$E$309</c:f>
              <c:strCache>
                <c:ptCount val="4"/>
                <c:pt idx="0">
                  <c:v>No Controls</c:v>
                </c:pt>
                <c:pt idx="1">
                  <c:v>Traffic Signal</c:v>
                </c:pt>
                <c:pt idx="2">
                  <c:v>Stop Sign</c:v>
                </c:pt>
                <c:pt idx="3">
                  <c:v>School Zone Sign</c:v>
                </c:pt>
              </c:strCache>
            </c:strRef>
          </c:cat>
          <c:val>
            <c:numRef>
              <c:f>Summary!$B$312:$E$312</c:f>
              <c:numCache>
                <c:formatCode>General</c:formatCode>
                <c:ptCount val="4"/>
                <c:pt idx="0">
                  <c:v>173</c:v>
                </c:pt>
                <c:pt idx="1">
                  <c:v>61</c:v>
                </c:pt>
                <c:pt idx="2">
                  <c:v>75</c:v>
                </c:pt>
                <c:pt idx="3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4B7-4D0E-9172-2656E5B78F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29738888"/>
        <c:axId val="1029739208"/>
      </c:barChart>
      <c:catAx>
        <c:axId val="1029738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Eras Demi ITC" panose="020B0805030504020804" pitchFamily="34" charset="0"/>
                <a:ea typeface="+mn-ea"/>
                <a:cs typeface="+mn-cs"/>
              </a:defRPr>
            </a:pPr>
            <a:endParaRPr lang="en-US"/>
          </a:p>
        </c:txPr>
        <c:crossAx val="1029739208"/>
        <c:crosses val="autoZero"/>
        <c:auto val="1"/>
        <c:lblAlgn val="ctr"/>
        <c:lblOffset val="100"/>
        <c:noMultiLvlLbl val="0"/>
      </c:catAx>
      <c:valAx>
        <c:axId val="1029739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Eras Demi ITC" panose="020B0805030504020804" pitchFamily="34" charset="0"/>
                    <a:ea typeface="+mn-ea"/>
                    <a:cs typeface="+mn-cs"/>
                  </a:defRPr>
                </a:pPr>
                <a:r>
                  <a:rPr lang="en-US" sz="1100"/>
                  <a:t>Frequency by Injury Severity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Eras Demi ITC" panose="020B08050305040208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Eras Demi ITC" panose="020B0805030504020804" pitchFamily="34" charset="0"/>
                <a:ea typeface="+mn-ea"/>
                <a:cs typeface="+mn-cs"/>
              </a:defRPr>
            </a:pPr>
            <a:endParaRPr lang="en-US"/>
          </a:p>
        </c:txPr>
        <c:crossAx val="1029738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Eras Demi ITC" panose="020B08050305040208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>
          <a:latin typeface="Eras Demi ITC" panose="020B0805030504020804" pitchFamily="34" charset="0"/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15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4F8AFD-9AB2-4D82-8F96-A8EFBE070068}" type="doc">
      <dgm:prSet loTypeId="urn:microsoft.com/office/officeart/2005/8/layout/cycle2" loCatId="cycl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D6E771B2-6FD6-4735-9355-37719A058531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1200" dirty="0">
              <a:latin typeface="Eras Demi ITC" panose="020B0805030504020804" pitchFamily="34" charset="0"/>
            </a:rPr>
            <a:t>Demo-</a:t>
          </a:r>
        </a:p>
        <a:p>
          <a:pPr>
            <a:spcAft>
              <a:spcPts val="0"/>
            </a:spcAft>
          </a:pPr>
          <a:r>
            <a:rPr lang="en-US" sz="1200" dirty="0">
              <a:latin typeface="Eras Demi ITC" panose="020B0805030504020804" pitchFamily="34" charset="0"/>
            </a:rPr>
            <a:t>graphics</a:t>
          </a:r>
        </a:p>
      </dgm:t>
    </dgm:pt>
    <dgm:pt modelId="{35D04930-FB02-4DAC-A7FB-985614A4483B}" type="parTrans" cxnId="{0916703B-F268-49DD-8729-33A1946FE185}">
      <dgm:prSet/>
      <dgm:spPr/>
      <dgm:t>
        <a:bodyPr/>
        <a:lstStyle/>
        <a:p>
          <a:endParaRPr lang="en-US" sz="1600"/>
        </a:p>
      </dgm:t>
    </dgm:pt>
    <dgm:pt modelId="{156247E6-58E9-418E-876F-CB968FE351F1}" type="sibTrans" cxnId="{0916703B-F268-49DD-8729-33A1946FE185}">
      <dgm:prSet custT="1"/>
      <dgm:spPr>
        <a:solidFill>
          <a:schemeClr val="tx1"/>
        </a:solidFill>
      </dgm:spPr>
      <dgm:t>
        <a:bodyPr/>
        <a:lstStyle/>
        <a:p>
          <a:endParaRPr lang="en-US" sz="1600"/>
        </a:p>
      </dgm:t>
    </dgm:pt>
    <dgm:pt modelId="{59E1ABE7-C03E-4180-AD21-1C2782CDBAD3}">
      <dgm:prSet phldrT="[Text]" custT="1"/>
      <dgm:spPr/>
      <dgm:t>
        <a:bodyPr/>
        <a:lstStyle/>
        <a:p>
          <a:r>
            <a:rPr lang="en-US" sz="1200" dirty="0">
              <a:latin typeface="Eras Demi ITC" panose="020B0805030504020804" pitchFamily="34" charset="0"/>
            </a:rPr>
            <a:t>Actions and Locations </a:t>
          </a:r>
        </a:p>
      </dgm:t>
    </dgm:pt>
    <dgm:pt modelId="{2E99A0CD-9472-4C85-98E9-4A16F5C4AFD4}" type="parTrans" cxnId="{954526D7-A96C-47CF-814B-B719E03A796D}">
      <dgm:prSet/>
      <dgm:spPr/>
      <dgm:t>
        <a:bodyPr/>
        <a:lstStyle/>
        <a:p>
          <a:endParaRPr lang="en-US" sz="1600"/>
        </a:p>
      </dgm:t>
    </dgm:pt>
    <dgm:pt modelId="{19E05DEF-1129-4786-A600-B7409E897FB0}" type="sibTrans" cxnId="{954526D7-A96C-47CF-814B-B719E03A796D}">
      <dgm:prSet custT="1"/>
      <dgm:spPr>
        <a:solidFill>
          <a:schemeClr val="tx1"/>
        </a:solidFill>
      </dgm:spPr>
      <dgm:t>
        <a:bodyPr/>
        <a:lstStyle/>
        <a:p>
          <a:endParaRPr lang="en-US" sz="1600"/>
        </a:p>
      </dgm:t>
    </dgm:pt>
    <dgm:pt modelId="{EF2C729B-5F48-4495-8B58-B2E5F2ED83C8}">
      <dgm:prSet phldrT="[Text]" custT="1"/>
      <dgm:spPr/>
      <dgm:t>
        <a:bodyPr/>
        <a:lstStyle/>
        <a:p>
          <a:r>
            <a:rPr lang="en-US" sz="1200" dirty="0">
              <a:latin typeface="Eras Demi ITC" panose="020B0805030504020804" pitchFamily="34" charset="0"/>
            </a:rPr>
            <a:t>Vehicle Type and Maneuvers</a:t>
          </a:r>
        </a:p>
      </dgm:t>
    </dgm:pt>
    <dgm:pt modelId="{5590132E-786D-42C4-AC6C-8158DBB301D2}" type="parTrans" cxnId="{2C9C2956-A2E2-4026-B83A-1D679155533E}">
      <dgm:prSet/>
      <dgm:spPr/>
      <dgm:t>
        <a:bodyPr/>
        <a:lstStyle/>
        <a:p>
          <a:endParaRPr lang="en-US" sz="1600"/>
        </a:p>
      </dgm:t>
    </dgm:pt>
    <dgm:pt modelId="{111CBFB5-BB4B-4699-BB05-27FE502D7014}" type="sibTrans" cxnId="{2C9C2956-A2E2-4026-B83A-1D679155533E}">
      <dgm:prSet custT="1"/>
      <dgm:spPr>
        <a:solidFill>
          <a:schemeClr val="tx1"/>
        </a:solidFill>
      </dgm:spPr>
      <dgm:t>
        <a:bodyPr/>
        <a:lstStyle/>
        <a:p>
          <a:endParaRPr lang="en-US" sz="1600"/>
        </a:p>
      </dgm:t>
    </dgm:pt>
    <dgm:pt modelId="{8CC6AA9D-8E3F-470C-BAA7-AE296D996BD6}">
      <dgm:prSet phldrT="[Text]" custT="1"/>
      <dgm:spPr/>
      <dgm:t>
        <a:bodyPr/>
        <a:lstStyle/>
        <a:p>
          <a:r>
            <a:rPr lang="en-US" sz="1200" dirty="0">
              <a:latin typeface="Eras Demi ITC" panose="020B0805030504020804" pitchFamily="34" charset="0"/>
            </a:rPr>
            <a:t>Roadway Attributes</a:t>
          </a:r>
        </a:p>
      </dgm:t>
    </dgm:pt>
    <dgm:pt modelId="{F347B236-30E6-424A-970F-8403C4D5C8F9}" type="parTrans" cxnId="{850A51B3-5FDE-41E8-BEFD-58D8D0830F7C}">
      <dgm:prSet/>
      <dgm:spPr/>
      <dgm:t>
        <a:bodyPr/>
        <a:lstStyle/>
        <a:p>
          <a:endParaRPr lang="en-US" sz="1600"/>
        </a:p>
      </dgm:t>
    </dgm:pt>
    <dgm:pt modelId="{DC23C1FD-F606-4D19-8116-1B6B54C1DAC4}" type="sibTrans" cxnId="{850A51B3-5FDE-41E8-BEFD-58D8D0830F7C}">
      <dgm:prSet custT="1"/>
      <dgm:spPr>
        <a:solidFill>
          <a:schemeClr val="tx1"/>
        </a:solidFill>
      </dgm:spPr>
      <dgm:t>
        <a:bodyPr/>
        <a:lstStyle/>
        <a:p>
          <a:endParaRPr lang="en-US" sz="1600"/>
        </a:p>
      </dgm:t>
    </dgm:pt>
    <dgm:pt modelId="{C863B0F8-029C-4396-AD35-EABEFB20898D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1200" dirty="0">
              <a:solidFill>
                <a:srgbClr val="FF0000"/>
              </a:solidFill>
              <a:latin typeface="Eras Demi ITC" panose="020B0805030504020804" pitchFamily="34" charset="0"/>
            </a:rPr>
            <a:t>Education Program</a:t>
          </a:r>
          <a:endParaRPr lang="en-US" sz="1600" dirty="0">
            <a:solidFill>
              <a:srgbClr val="FF0000"/>
            </a:solidFill>
            <a:latin typeface="Eras Demi ITC" panose="020B0805030504020804" pitchFamily="34" charset="0"/>
          </a:endParaRPr>
        </a:p>
      </dgm:t>
    </dgm:pt>
    <dgm:pt modelId="{EF591D95-848D-4966-A9E9-B02A0E10D824}" type="parTrans" cxnId="{AB0BCAD5-F1F3-48FC-AFAF-45BF8FDB9519}">
      <dgm:prSet/>
      <dgm:spPr/>
      <dgm:t>
        <a:bodyPr/>
        <a:lstStyle/>
        <a:p>
          <a:endParaRPr lang="en-US" sz="1600"/>
        </a:p>
      </dgm:t>
    </dgm:pt>
    <dgm:pt modelId="{5A953DCA-1E16-4A07-B037-03BEC4BA8114}" type="sibTrans" cxnId="{AB0BCAD5-F1F3-48FC-AFAF-45BF8FDB9519}">
      <dgm:prSet custT="1"/>
      <dgm:spPr>
        <a:solidFill>
          <a:schemeClr val="tx1"/>
        </a:solidFill>
      </dgm:spPr>
      <dgm:t>
        <a:bodyPr/>
        <a:lstStyle/>
        <a:p>
          <a:endParaRPr lang="en-US" sz="1600"/>
        </a:p>
      </dgm:t>
    </dgm:pt>
    <dgm:pt modelId="{64F42D2B-69D6-4007-B50B-34E8CCD55FA4}" type="pres">
      <dgm:prSet presAssocID="{0A4F8AFD-9AB2-4D82-8F96-A8EFBE070068}" presName="cycle" presStyleCnt="0">
        <dgm:presLayoutVars>
          <dgm:dir/>
          <dgm:resizeHandles val="exact"/>
        </dgm:presLayoutVars>
      </dgm:prSet>
      <dgm:spPr/>
    </dgm:pt>
    <dgm:pt modelId="{DADD709B-7BEC-4ABE-BE23-ED5690A92FF3}" type="pres">
      <dgm:prSet presAssocID="{D6E771B2-6FD6-4735-9355-37719A058531}" presName="node" presStyleLbl="node1" presStyleIdx="0" presStyleCnt="5">
        <dgm:presLayoutVars>
          <dgm:bulletEnabled val="1"/>
        </dgm:presLayoutVars>
      </dgm:prSet>
      <dgm:spPr/>
    </dgm:pt>
    <dgm:pt modelId="{A682DEC8-A654-4E95-BC87-BD520AA64393}" type="pres">
      <dgm:prSet presAssocID="{156247E6-58E9-418E-876F-CB968FE351F1}" presName="sibTrans" presStyleLbl="sibTrans2D1" presStyleIdx="0" presStyleCnt="5"/>
      <dgm:spPr/>
    </dgm:pt>
    <dgm:pt modelId="{C798AE35-F73B-4EF5-8429-1BE48DEDDFE8}" type="pres">
      <dgm:prSet presAssocID="{156247E6-58E9-418E-876F-CB968FE351F1}" presName="connectorText" presStyleLbl="sibTrans2D1" presStyleIdx="0" presStyleCnt="5"/>
      <dgm:spPr/>
    </dgm:pt>
    <dgm:pt modelId="{01E085E0-2D39-4973-B4BC-E98B1D933BB0}" type="pres">
      <dgm:prSet presAssocID="{59E1ABE7-C03E-4180-AD21-1C2782CDBAD3}" presName="node" presStyleLbl="node1" presStyleIdx="1" presStyleCnt="5">
        <dgm:presLayoutVars>
          <dgm:bulletEnabled val="1"/>
        </dgm:presLayoutVars>
      </dgm:prSet>
      <dgm:spPr/>
    </dgm:pt>
    <dgm:pt modelId="{88CCF0D9-D7B4-45F5-BE91-6F47E761BA4C}" type="pres">
      <dgm:prSet presAssocID="{19E05DEF-1129-4786-A600-B7409E897FB0}" presName="sibTrans" presStyleLbl="sibTrans2D1" presStyleIdx="1" presStyleCnt="5"/>
      <dgm:spPr/>
    </dgm:pt>
    <dgm:pt modelId="{05FF6E61-4748-4FBA-AD90-B94CF1C2820E}" type="pres">
      <dgm:prSet presAssocID="{19E05DEF-1129-4786-A600-B7409E897FB0}" presName="connectorText" presStyleLbl="sibTrans2D1" presStyleIdx="1" presStyleCnt="5"/>
      <dgm:spPr/>
    </dgm:pt>
    <dgm:pt modelId="{730BC3C3-F487-4D83-A2C4-59F639495304}" type="pres">
      <dgm:prSet presAssocID="{EF2C729B-5F48-4495-8B58-B2E5F2ED83C8}" presName="node" presStyleLbl="node1" presStyleIdx="2" presStyleCnt="5">
        <dgm:presLayoutVars>
          <dgm:bulletEnabled val="1"/>
        </dgm:presLayoutVars>
      </dgm:prSet>
      <dgm:spPr/>
    </dgm:pt>
    <dgm:pt modelId="{0C8C0E0C-3799-4A21-B42A-573CB66765BF}" type="pres">
      <dgm:prSet presAssocID="{111CBFB5-BB4B-4699-BB05-27FE502D7014}" presName="sibTrans" presStyleLbl="sibTrans2D1" presStyleIdx="2" presStyleCnt="5"/>
      <dgm:spPr/>
    </dgm:pt>
    <dgm:pt modelId="{0061D7F9-1CD6-4EB7-9166-75A2BBC88623}" type="pres">
      <dgm:prSet presAssocID="{111CBFB5-BB4B-4699-BB05-27FE502D7014}" presName="connectorText" presStyleLbl="sibTrans2D1" presStyleIdx="2" presStyleCnt="5"/>
      <dgm:spPr/>
    </dgm:pt>
    <dgm:pt modelId="{FF3A7632-E9D9-45A5-B5AD-DB7B79B2D2E7}" type="pres">
      <dgm:prSet presAssocID="{8CC6AA9D-8E3F-470C-BAA7-AE296D996BD6}" presName="node" presStyleLbl="node1" presStyleIdx="3" presStyleCnt="5">
        <dgm:presLayoutVars>
          <dgm:bulletEnabled val="1"/>
        </dgm:presLayoutVars>
      </dgm:prSet>
      <dgm:spPr/>
    </dgm:pt>
    <dgm:pt modelId="{1231EEA8-07B6-4A1D-94C0-64815DC3A9C2}" type="pres">
      <dgm:prSet presAssocID="{DC23C1FD-F606-4D19-8116-1B6B54C1DAC4}" presName="sibTrans" presStyleLbl="sibTrans2D1" presStyleIdx="3" presStyleCnt="5"/>
      <dgm:spPr/>
    </dgm:pt>
    <dgm:pt modelId="{A13C82C4-0796-4FC1-8118-62D1B19C18B6}" type="pres">
      <dgm:prSet presAssocID="{DC23C1FD-F606-4D19-8116-1B6B54C1DAC4}" presName="connectorText" presStyleLbl="sibTrans2D1" presStyleIdx="3" presStyleCnt="5"/>
      <dgm:spPr/>
    </dgm:pt>
    <dgm:pt modelId="{1E5F63D9-3E98-4422-957A-354E0F43436A}" type="pres">
      <dgm:prSet presAssocID="{C863B0F8-029C-4396-AD35-EABEFB20898D}" presName="node" presStyleLbl="node1" presStyleIdx="4" presStyleCnt="5">
        <dgm:presLayoutVars>
          <dgm:bulletEnabled val="1"/>
        </dgm:presLayoutVars>
      </dgm:prSet>
      <dgm:spPr/>
    </dgm:pt>
    <dgm:pt modelId="{118889EE-5AE6-4026-AE06-50497FF01FC2}" type="pres">
      <dgm:prSet presAssocID="{5A953DCA-1E16-4A07-B037-03BEC4BA8114}" presName="sibTrans" presStyleLbl="sibTrans2D1" presStyleIdx="4" presStyleCnt="5"/>
      <dgm:spPr/>
    </dgm:pt>
    <dgm:pt modelId="{6B07DA47-EDB5-4781-958C-C301742E9E57}" type="pres">
      <dgm:prSet presAssocID="{5A953DCA-1E16-4A07-B037-03BEC4BA8114}" presName="connectorText" presStyleLbl="sibTrans2D1" presStyleIdx="4" presStyleCnt="5"/>
      <dgm:spPr/>
    </dgm:pt>
  </dgm:ptLst>
  <dgm:cxnLst>
    <dgm:cxn modelId="{E62B0606-92AB-469C-B39E-BA8463F75764}" type="presOf" srcId="{19E05DEF-1129-4786-A600-B7409E897FB0}" destId="{05FF6E61-4748-4FBA-AD90-B94CF1C2820E}" srcOrd="1" destOrd="0" presId="urn:microsoft.com/office/officeart/2005/8/layout/cycle2"/>
    <dgm:cxn modelId="{D296EE08-6444-464C-8E05-F8C6DBEABCCB}" type="presOf" srcId="{DC23C1FD-F606-4D19-8116-1B6B54C1DAC4}" destId="{A13C82C4-0796-4FC1-8118-62D1B19C18B6}" srcOrd="1" destOrd="0" presId="urn:microsoft.com/office/officeart/2005/8/layout/cycle2"/>
    <dgm:cxn modelId="{B55DB726-2FBC-4771-8A27-874BD842F354}" type="presOf" srcId="{111CBFB5-BB4B-4699-BB05-27FE502D7014}" destId="{0061D7F9-1CD6-4EB7-9166-75A2BBC88623}" srcOrd="1" destOrd="0" presId="urn:microsoft.com/office/officeart/2005/8/layout/cycle2"/>
    <dgm:cxn modelId="{0916703B-F268-49DD-8729-33A1946FE185}" srcId="{0A4F8AFD-9AB2-4D82-8F96-A8EFBE070068}" destId="{D6E771B2-6FD6-4735-9355-37719A058531}" srcOrd="0" destOrd="0" parTransId="{35D04930-FB02-4DAC-A7FB-985614A4483B}" sibTransId="{156247E6-58E9-418E-876F-CB968FE351F1}"/>
    <dgm:cxn modelId="{055EA062-A724-4A8B-9AEE-23035C1EADBA}" type="presOf" srcId="{5A953DCA-1E16-4A07-B037-03BEC4BA8114}" destId="{6B07DA47-EDB5-4781-958C-C301742E9E57}" srcOrd="1" destOrd="0" presId="urn:microsoft.com/office/officeart/2005/8/layout/cycle2"/>
    <dgm:cxn modelId="{CB14AD64-DB8B-466B-BD04-AF78F9CCEC2C}" type="presOf" srcId="{19E05DEF-1129-4786-A600-B7409E897FB0}" destId="{88CCF0D9-D7B4-45F5-BE91-6F47E761BA4C}" srcOrd="0" destOrd="0" presId="urn:microsoft.com/office/officeart/2005/8/layout/cycle2"/>
    <dgm:cxn modelId="{4163CA4C-2EC6-4816-AF71-2011AB4FBF2A}" type="presOf" srcId="{59E1ABE7-C03E-4180-AD21-1C2782CDBAD3}" destId="{01E085E0-2D39-4973-B4BC-E98B1D933BB0}" srcOrd="0" destOrd="0" presId="urn:microsoft.com/office/officeart/2005/8/layout/cycle2"/>
    <dgm:cxn modelId="{4CBB684D-9054-4F60-8D31-DE6133237F55}" type="presOf" srcId="{EF2C729B-5F48-4495-8B58-B2E5F2ED83C8}" destId="{730BC3C3-F487-4D83-A2C4-59F639495304}" srcOrd="0" destOrd="0" presId="urn:microsoft.com/office/officeart/2005/8/layout/cycle2"/>
    <dgm:cxn modelId="{CF87186E-6DB0-4C02-94FE-B4FDF7379356}" type="presOf" srcId="{156247E6-58E9-418E-876F-CB968FE351F1}" destId="{A682DEC8-A654-4E95-BC87-BD520AA64393}" srcOrd="0" destOrd="0" presId="urn:microsoft.com/office/officeart/2005/8/layout/cycle2"/>
    <dgm:cxn modelId="{BF295253-59C8-4226-AE21-52C8874FD204}" type="presOf" srcId="{0A4F8AFD-9AB2-4D82-8F96-A8EFBE070068}" destId="{64F42D2B-69D6-4007-B50B-34E8CCD55FA4}" srcOrd="0" destOrd="0" presId="urn:microsoft.com/office/officeart/2005/8/layout/cycle2"/>
    <dgm:cxn modelId="{2C9C2956-A2E2-4026-B83A-1D679155533E}" srcId="{0A4F8AFD-9AB2-4D82-8F96-A8EFBE070068}" destId="{EF2C729B-5F48-4495-8B58-B2E5F2ED83C8}" srcOrd="2" destOrd="0" parTransId="{5590132E-786D-42C4-AC6C-8158DBB301D2}" sibTransId="{111CBFB5-BB4B-4699-BB05-27FE502D7014}"/>
    <dgm:cxn modelId="{0A465080-43E7-46FD-9FA9-15864E64DD68}" type="presOf" srcId="{111CBFB5-BB4B-4699-BB05-27FE502D7014}" destId="{0C8C0E0C-3799-4A21-B42A-573CB66765BF}" srcOrd="0" destOrd="0" presId="urn:microsoft.com/office/officeart/2005/8/layout/cycle2"/>
    <dgm:cxn modelId="{3760328D-A447-4EE4-83F0-FF2FF540515F}" type="presOf" srcId="{8CC6AA9D-8E3F-470C-BAA7-AE296D996BD6}" destId="{FF3A7632-E9D9-45A5-B5AD-DB7B79B2D2E7}" srcOrd="0" destOrd="0" presId="urn:microsoft.com/office/officeart/2005/8/layout/cycle2"/>
    <dgm:cxn modelId="{9B1789B1-3BCE-4AF3-ACAA-C888F07EA985}" type="presOf" srcId="{DC23C1FD-F606-4D19-8116-1B6B54C1DAC4}" destId="{1231EEA8-07B6-4A1D-94C0-64815DC3A9C2}" srcOrd="0" destOrd="0" presId="urn:microsoft.com/office/officeart/2005/8/layout/cycle2"/>
    <dgm:cxn modelId="{850A51B3-5FDE-41E8-BEFD-58D8D0830F7C}" srcId="{0A4F8AFD-9AB2-4D82-8F96-A8EFBE070068}" destId="{8CC6AA9D-8E3F-470C-BAA7-AE296D996BD6}" srcOrd="3" destOrd="0" parTransId="{F347B236-30E6-424A-970F-8403C4D5C8F9}" sibTransId="{DC23C1FD-F606-4D19-8116-1B6B54C1DAC4}"/>
    <dgm:cxn modelId="{145152BA-A229-44B8-BA21-807707ECD1CF}" type="presOf" srcId="{D6E771B2-6FD6-4735-9355-37719A058531}" destId="{DADD709B-7BEC-4ABE-BE23-ED5690A92FF3}" srcOrd="0" destOrd="0" presId="urn:microsoft.com/office/officeart/2005/8/layout/cycle2"/>
    <dgm:cxn modelId="{014E81D4-3BB7-4CB0-BFA7-0815E571ADC3}" type="presOf" srcId="{5A953DCA-1E16-4A07-B037-03BEC4BA8114}" destId="{118889EE-5AE6-4026-AE06-50497FF01FC2}" srcOrd="0" destOrd="0" presId="urn:microsoft.com/office/officeart/2005/8/layout/cycle2"/>
    <dgm:cxn modelId="{AB0BCAD5-F1F3-48FC-AFAF-45BF8FDB9519}" srcId="{0A4F8AFD-9AB2-4D82-8F96-A8EFBE070068}" destId="{C863B0F8-029C-4396-AD35-EABEFB20898D}" srcOrd="4" destOrd="0" parTransId="{EF591D95-848D-4966-A9E9-B02A0E10D824}" sibTransId="{5A953DCA-1E16-4A07-B037-03BEC4BA8114}"/>
    <dgm:cxn modelId="{954526D7-A96C-47CF-814B-B719E03A796D}" srcId="{0A4F8AFD-9AB2-4D82-8F96-A8EFBE070068}" destId="{59E1ABE7-C03E-4180-AD21-1C2782CDBAD3}" srcOrd="1" destOrd="0" parTransId="{2E99A0CD-9472-4C85-98E9-4A16F5C4AFD4}" sibTransId="{19E05DEF-1129-4786-A600-B7409E897FB0}"/>
    <dgm:cxn modelId="{8BBA9BF7-BE31-4B99-AA8E-BD82C8E69E71}" type="presOf" srcId="{156247E6-58E9-418E-876F-CB968FE351F1}" destId="{C798AE35-F73B-4EF5-8429-1BE48DEDDFE8}" srcOrd="1" destOrd="0" presId="urn:microsoft.com/office/officeart/2005/8/layout/cycle2"/>
    <dgm:cxn modelId="{34FD4BFE-E1B0-450C-BC81-D0A5046E6948}" type="presOf" srcId="{C863B0F8-029C-4396-AD35-EABEFB20898D}" destId="{1E5F63D9-3E98-4422-957A-354E0F43436A}" srcOrd="0" destOrd="0" presId="urn:microsoft.com/office/officeart/2005/8/layout/cycle2"/>
    <dgm:cxn modelId="{03E2AA41-6FD4-45BB-A1EB-627AD33D4763}" type="presParOf" srcId="{64F42D2B-69D6-4007-B50B-34E8CCD55FA4}" destId="{DADD709B-7BEC-4ABE-BE23-ED5690A92FF3}" srcOrd="0" destOrd="0" presId="urn:microsoft.com/office/officeart/2005/8/layout/cycle2"/>
    <dgm:cxn modelId="{7760095A-B157-4DE7-9011-97A0020EB588}" type="presParOf" srcId="{64F42D2B-69D6-4007-B50B-34E8CCD55FA4}" destId="{A682DEC8-A654-4E95-BC87-BD520AA64393}" srcOrd="1" destOrd="0" presId="urn:microsoft.com/office/officeart/2005/8/layout/cycle2"/>
    <dgm:cxn modelId="{22D35B6C-428B-4088-B54D-593C1FFADAC4}" type="presParOf" srcId="{A682DEC8-A654-4E95-BC87-BD520AA64393}" destId="{C798AE35-F73B-4EF5-8429-1BE48DEDDFE8}" srcOrd="0" destOrd="0" presId="urn:microsoft.com/office/officeart/2005/8/layout/cycle2"/>
    <dgm:cxn modelId="{E8745B0E-5456-4B3B-A2D5-63B44ABCA76F}" type="presParOf" srcId="{64F42D2B-69D6-4007-B50B-34E8CCD55FA4}" destId="{01E085E0-2D39-4973-B4BC-E98B1D933BB0}" srcOrd="2" destOrd="0" presId="urn:microsoft.com/office/officeart/2005/8/layout/cycle2"/>
    <dgm:cxn modelId="{F67BC56B-65EF-4B22-9F35-EBD961B568D8}" type="presParOf" srcId="{64F42D2B-69D6-4007-B50B-34E8CCD55FA4}" destId="{88CCF0D9-D7B4-45F5-BE91-6F47E761BA4C}" srcOrd="3" destOrd="0" presId="urn:microsoft.com/office/officeart/2005/8/layout/cycle2"/>
    <dgm:cxn modelId="{71AE75A6-517F-4CEE-A032-BE3F5462EFCA}" type="presParOf" srcId="{88CCF0D9-D7B4-45F5-BE91-6F47E761BA4C}" destId="{05FF6E61-4748-4FBA-AD90-B94CF1C2820E}" srcOrd="0" destOrd="0" presId="urn:microsoft.com/office/officeart/2005/8/layout/cycle2"/>
    <dgm:cxn modelId="{1A7CB411-5465-406F-B76B-C04B5FD1BD63}" type="presParOf" srcId="{64F42D2B-69D6-4007-B50B-34E8CCD55FA4}" destId="{730BC3C3-F487-4D83-A2C4-59F639495304}" srcOrd="4" destOrd="0" presId="urn:microsoft.com/office/officeart/2005/8/layout/cycle2"/>
    <dgm:cxn modelId="{21E8CD22-EBAC-4187-AC44-8BA637ACA1EC}" type="presParOf" srcId="{64F42D2B-69D6-4007-B50B-34E8CCD55FA4}" destId="{0C8C0E0C-3799-4A21-B42A-573CB66765BF}" srcOrd="5" destOrd="0" presId="urn:microsoft.com/office/officeart/2005/8/layout/cycle2"/>
    <dgm:cxn modelId="{920FF196-7122-4EAB-84F9-ACB11A43C2FB}" type="presParOf" srcId="{0C8C0E0C-3799-4A21-B42A-573CB66765BF}" destId="{0061D7F9-1CD6-4EB7-9166-75A2BBC88623}" srcOrd="0" destOrd="0" presId="urn:microsoft.com/office/officeart/2005/8/layout/cycle2"/>
    <dgm:cxn modelId="{3A577B8A-BBDF-43FB-88A9-37D2DEBAE3ED}" type="presParOf" srcId="{64F42D2B-69D6-4007-B50B-34E8CCD55FA4}" destId="{FF3A7632-E9D9-45A5-B5AD-DB7B79B2D2E7}" srcOrd="6" destOrd="0" presId="urn:microsoft.com/office/officeart/2005/8/layout/cycle2"/>
    <dgm:cxn modelId="{C83C4663-4EBA-4546-AB28-C820AB26E3C9}" type="presParOf" srcId="{64F42D2B-69D6-4007-B50B-34E8CCD55FA4}" destId="{1231EEA8-07B6-4A1D-94C0-64815DC3A9C2}" srcOrd="7" destOrd="0" presId="urn:microsoft.com/office/officeart/2005/8/layout/cycle2"/>
    <dgm:cxn modelId="{2D45DC3D-7F99-43FA-BBED-AE7CBA1DA979}" type="presParOf" srcId="{1231EEA8-07B6-4A1D-94C0-64815DC3A9C2}" destId="{A13C82C4-0796-4FC1-8118-62D1B19C18B6}" srcOrd="0" destOrd="0" presId="urn:microsoft.com/office/officeart/2005/8/layout/cycle2"/>
    <dgm:cxn modelId="{8556B689-2A03-4584-8278-0DA537569510}" type="presParOf" srcId="{64F42D2B-69D6-4007-B50B-34E8CCD55FA4}" destId="{1E5F63D9-3E98-4422-957A-354E0F43436A}" srcOrd="8" destOrd="0" presId="urn:microsoft.com/office/officeart/2005/8/layout/cycle2"/>
    <dgm:cxn modelId="{39542066-D13D-479C-9910-F5911914FCB0}" type="presParOf" srcId="{64F42D2B-69D6-4007-B50B-34E8CCD55FA4}" destId="{118889EE-5AE6-4026-AE06-50497FF01FC2}" srcOrd="9" destOrd="0" presId="urn:microsoft.com/office/officeart/2005/8/layout/cycle2"/>
    <dgm:cxn modelId="{2898F74C-1865-485C-8F7D-E80E4A581B3E}" type="presParOf" srcId="{118889EE-5AE6-4026-AE06-50497FF01FC2}" destId="{6B07DA47-EDB5-4781-958C-C301742E9E57}" srcOrd="0" destOrd="0" presId="urn:microsoft.com/office/officeart/2005/8/layout/cycle2"/>
  </dgm:cxnLst>
  <dgm:bg>
    <a:solidFill>
      <a:schemeClr val="bg1">
        <a:lumMod val="8500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9DD95C-66E7-4022-A9A2-1B6B7A0F9170}" type="doc">
      <dgm:prSet loTypeId="urn:microsoft.com/office/officeart/2005/8/layout/radial1" loCatId="relationship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6B47F2C5-5018-4E4A-9B80-CC3DDFA8C2D6}">
      <dgm:prSet phldrT="[Text]" custT="1"/>
      <dgm:spPr/>
      <dgm:t>
        <a:bodyPr/>
        <a:lstStyle/>
        <a:p>
          <a:r>
            <a:rPr lang="en-US" sz="2400" dirty="0">
              <a:latin typeface="+mj-lt"/>
            </a:rPr>
            <a:t>Safety Analysis</a:t>
          </a:r>
        </a:p>
        <a:p>
          <a:r>
            <a:rPr lang="en-US" sz="1700" dirty="0">
              <a:latin typeface="+mj-lt"/>
            </a:rPr>
            <a:t>(DFW &amp; TB)</a:t>
          </a:r>
        </a:p>
      </dgm:t>
    </dgm:pt>
    <dgm:pt modelId="{83B95547-7E97-4240-AD00-275FD8DCF46F}" type="parTrans" cxnId="{1870C37D-1247-4F1F-9035-836E7072B8D6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1DE52725-50FD-41C7-A8CE-AB4698B97C2D}" type="sibTrans" cxnId="{1870C37D-1247-4F1F-9035-836E7072B8D6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2C9762DC-5F0B-42FD-80B3-2BEC18483E1A}">
      <dgm:prSet phldrT="[Text]"/>
      <dgm:spPr/>
      <dgm:t>
        <a:bodyPr/>
        <a:lstStyle/>
        <a:p>
          <a:r>
            <a:rPr lang="en-US" dirty="0">
              <a:latin typeface="+mj-lt"/>
            </a:rPr>
            <a:t>Engineering</a:t>
          </a:r>
        </a:p>
      </dgm:t>
    </dgm:pt>
    <dgm:pt modelId="{28279B5B-EC4B-4446-87A5-482452F43757}" type="parTrans" cxnId="{C01706A5-C322-4F44-A291-222F710E6EFF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98179935-B7A3-48A1-B34F-F670D97BEAE0}" type="sibTrans" cxnId="{C01706A5-C322-4F44-A291-222F710E6EFF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4F4B16F8-5D14-4DFC-AC71-FAD484936244}">
      <dgm:prSet phldrT="[Text]"/>
      <dgm:spPr/>
      <dgm:t>
        <a:bodyPr/>
        <a:lstStyle/>
        <a:p>
          <a:r>
            <a:rPr lang="en-US" dirty="0">
              <a:latin typeface="+mj-lt"/>
            </a:rPr>
            <a:t>Enforcement</a:t>
          </a:r>
        </a:p>
      </dgm:t>
    </dgm:pt>
    <dgm:pt modelId="{C8ECD24F-3D02-4812-A6E0-345A57D775F1}" type="parTrans" cxnId="{B92E261F-61E5-416D-BC76-4F80203F9427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EF9E33EB-2FC0-41ED-8A9D-68471B049942}" type="sibTrans" cxnId="{B92E261F-61E5-416D-BC76-4F80203F9427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DEDEA41B-B58B-4FA3-9EF8-EAF40400CF4E}">
      <dgm:prSet phldrT="[Text]"/>
      <dgm:spPr/>
      <dgm:t>
        <a:bodyPr/>
        <a:lstStyle/>
        <a:p>
          <a:r>
            <a:rPr lang="en-US" dirty="0">
              <a:latin typeface="+mj-lt"/>
            </a:rPr>
            <a:t>Emergency Medical Services</a:t>
          </a:r>
        </a:p>
      </dgm:t>
    </dgm:pt>
    <dgm:pt modelId="{84E828E3-65B9-4150-8BE4-DD94C6D501A2}" type="parTrans" cxnId="{4CA4C620-1C56-49DD-95D4-20D142693C89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A9896404-B209-47E9-8448-89279852BAB2}" type="sibTrans" cxnId="{4CA4C620-1C56-49DD-95D4-20D142693C89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EF0DA00E-96B3-4535-BAB9-1FD840216753}">
      <dgm:prSet phldrT="[Text]"/>
      <dgm:spPr/>
      <dgm:t>
        <a:bodyPr/>
        <a:lstStyle/>
        <a:p>
          <a:r>
            <a:rPr lang="en-US">
              <a:latin typeface="+mj-lt"/>
            </a:rPr>
            <a:t>Education </a:t>
          </a:r>
          <a:endParaRPr lang="en-US" dirty="0">
            <a:latin typeface="+mj-lt"/>
          </a:endParaRPr>
        </a:p>
      </dgm:t>
    </dgm:pt>
    <dgm:pt modelId="{1585709A-E2F6-4F16-B90E-0D6FF0BD608D}" type="parTrans" cxnId="{B25A7F2E-5A76-476A-A9A5-6222C58E9F14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E53B6E2F-F525-4697-A21E-3A0F5ACB18B2}" type="sibTrans" cxnId="{B25A7F2E-5A76-476A-A9A5-6222C58E9F14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432DA766-C0F3-4C04-A859-221A323165A0}" type="pres">
      <dgm:prSet presAssocID="{4D9DD95C-66E7-4022-A9A2-1B6B7A0F9170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F0A1D16-5761-466E-98B6-7EA962CCBBD2}" type="pres">
      <dgm:prSet presAssocID="{6B47F2C5-5018-4E4A-9B80-CC3DDFA8C2D6}" presName="centerShape" presStyleLbl="node0" presStyleIdx="0" presStyleCnt="1"/>
      <dgm:spPr/>
    </dgm:pt>
    <dgm:pt modelId="{949EA879-9F5C-49E8-A4E7-5DE0C283D0BB}" type="pres">
      <dgm:prSet presAssocID="{28279B5B-EC4B-4446-87A5-482452F43757}" presName="Name9" presStyleLbl="parChTrans1D2" presStyleIdx="0" presStyleCnt="4"/>
      <dgm:spPr/>
    </dgm:pt>
    <dgm:pt modelId="{A3BAF011-30B6-488A-8CFE-3F74FB689952}" type="pres">
      <dgm:prSet presAssocID="{28279B5B-EC4B-4446-87A5-482452F43757}" presName="connTx" presStyleLbl="parChTrans1D2" presStyleIdx="0" presStyleCnt="4"/>
      <dgm:spPr/>
    </dgm:pt>
    <dgm:pt modelId="{1962B372-B6DB-4C9C-9A39-AA34F993397C}" type="pres">
      <dgm:prSet presAssocID="{2C9762DC-5F0B-42FD-80B3-2BEC18483E1A}" presName="node" presStyleLbl="node1" presStyleIdx="0" presStyleCnt="4">
        <dgm:presLayoutVars>
          <dgm:bulletEnabled val="1"/>
        </dgm:presLayoutVars>
      </dgm:prSet>
      <dgm:spPr/>
    </dgm:pt>
    <dgm:pt modelId="{BB6948B0-6992-483E-B1A7-619EF1CB166C}" type="pres">
      <dgm:prSet presAssocID="{1585709A-E2F6-4F16-B90E-0D6FF0BD608D}" presName="Name9" presStyleLbl="parChTrans1D2" presStyleIdx="1" presStyleCnt="4"/>
      <dgm:spPr/>
    </dgm:pt>
    <dgm:pt modelId="{29648B3E-5DA3-477B-B6E4-C2063C62CAFA}" type="pres">
      <dgm:prSet presAssocID="{1585709A-E2F6-4F16-B90E-0D6FF0BD608D}" presName="connTx" presStyleLbl="parChTrans1D2" presStyleIdx="1" presStyleCnt="4"/>
      <dgm:spPr/>
    </dgm:pt>
    <dgm:pt modelId="{BFA38B31-7B07-4767-BF38-96B8ED3208D2}" type="pres">
      <dgm:prSet presAssocID="{EF0DA00E-96B3-4535-BAB9-1FD840216753}" presName="node" presStyleLbl="node1" presStyleIdx="1" presStyleCnt="4">
        <dgm:presLayoutVars>
          <dgm:bulletEnabled val="1"/>
        </dgm:presLayoutVars>
      </dgm:prSet>
      <dgm:spPr/>
    </dgm:pt>
    <dgm:pt modelId="{7BEE475A-27A6-4793-A114-D67F9DB38B73}" type="pres">
      <dgm:prSet presAssocID="{C8ECD24F-3D02-4812-A6E0-345A57D775F1}" presName="Name9" presStyleLbl="parChTrans1D2" presStyleIdx="2" presStyleCnt="4"/>
      <dgm:spPr/>
    </dgm:pt>
    <dgm:pt modelId="{143A8E54-AEC0-4DB0-BF7C-3CAD086AD2C9}" type="pres">
      <dgm:prSet presAssocID="{C8ECD24F-3D02-4812-A6E0-345A57D775F1}" presName="connTx" presStyleLbl="parChTrans1D2" presStyleIdx="2" presStyleCnt="4"/>
      <dgm:spPr/>
    </dgm:pt>
    <dgm:pt modelId="{DD8CB83E-DD2E-4ED7-A422-C397A0A6F5B8}" type="pres">
      <dgm:prSet presAssocID="{4F4B16F8-5D14-4DFC-AC71-FAD484936244}" presName="node" presStyleLbl="node1" presStyleIdx="2" presStyleCnt="4">
        <dgm:presLayoutVars>
          <dgm:bulletEnabled val="1"/>
        </dgm:presLayoutVars>
      </dgm:prSet>
      <dgm:spPr/>
    </dgm:pt>
    <dgm:pt modelId="{4DEE7864-4516-48B8-80A6-3AED57A9CA6C}" type="pres">
      <dgm:prSet presAssocID="{84E828E3-65B9-4150-8BE4-DD94C6D501A2}" presName="Name9" presStyleLbl="parChTrans1D2" presStyleIdx="3" presStyleCnt="4"/>
      <dgm:spPr/>
    </dgm:pt>
    <dgm:pt modelId="{1A51DE37-9E9A-46D6-B2B3-B95C2B8B100A}" type="pres">
      <dgm:prSet presAssocID="{84E828E3-65B9-4150-8BE4-DD94C6D501A2}" presName="connTx" presStyleLbl="parChTrans1D2" presStyleIdx="3" presStyleCnt="4"/>
      <dgm:spPr/>
    </dgm:pt>
    <dgm:pt modelId="{411A8AFA-51FD-4529-B642-2F84E8E17D97}" type="pres">
      <dgm:prSet presAssocID="{DEDEA41B-B58B-4FA3-9EF8-EAF40400CF4E}" presName="node" presStyleLbl="node1" presStyleIdx="3" presStyleCnt="4">
        <dgm:presLayoutVars>
          <dgm:bulletEnabled val="1"/>
        </dgm:presLayoutVars>
      </dgm:prSet>
      <dgm:spPr/>
    </dgm:pt>
  </dgm:ptLst>
  <dgm:cxnLst>
    <dgm:cxn modelId="{DB955D13-FEEB-4AE8-AB65-384118418CE3}" type="presOf" srcId="{C8ECD24F-3D02-4812-A6E0-345A57D775F1}" destId="{143A8E54-AEC0-4DB0-BF7C-3CAD086AD2C9}" srcOrd="1" destOrd="0" presId="urn:microsoft.com/office/officeart/2005/8/layout/radial1"/>
    <dgm:cxn modelId="{B92E261F-61E5-416D-BC76-4F80203F9427}" srcId="{6B47F2C5-5018-4E4A-9B80-CC3DDFA8C2D6}" destId="{4F4B16F8-5D14-4DFC-AC71-FAD484936244}" srcOrd="2" destOrd="0" parTransId="{C8ECD24F-3D02-4812-A6E0-345A57D775F1}" sibTransId="{EF9E33EB-2FC0-41ED-8A9D-68471B049942}"/>
    <dgm:cxn modelId="{4CA4C620-1C56-49DD-95D4-20D142693C89}" srcId="{6B47F2C5-5018-4E4A-9B80-CC3DDFA8C2D6}" destId="{DEDEA41B-B58B-4FA3-9EF8-EAF40400CF4E}" srcOrd="3" destOrd="0" parTransId="{84E828E3-65B9-4150-8BE4-DD94C6D501A2}" sibTransId="{A9896404-B209-47E9-8448-89279852BAB2}"/>
    <dgm:cxn modelId="{D3F37727-966A-47C0-B064-3296BBCD7179}" type="presOf" srcId="{6B47F2C5-5018-4E4A-9B80-CC3DDFA8C2D6}" destId="{EF0A1D16-5761-466E-98B6-7EA962CCBBD2}" srcOrd="0" destOrd="0" presId="urn:microsoft.com/office/officeart/2005/8/layout/radial1"/>
    <dgm:cxn modelId="{B25A7F2E-5A76-476A-A9A5-6222C58E9F14}" srcId="{6B47F2C5-5018-4E4A-9B80-CC3DDFA8C2D6}" destId="{EF0DA00E-96B3-4535-BAB9-1FD840216753}" srcOrd="1" destOrd="0" parTransId="{1585709A-E2F6-4F16-B90E-0D6FF0BD608D}" sibTransId="{E53B6E2F-F525-4697-A21E-3A0F5ACB18B2}"/>
    <dgm:cxn modelId="{8C489E31-ED6B-4798-BEBB-36C20B7E0FC9}" type="presOf" srcId="{4F4B16F8-5D14-4DFC-AC71-FAD484936244}" destId="{DD8CB83E-DD2E-4ED7-A422-C397A0A6F5B8}" srcOrd="0" destOrd="0" presId="urn:microsoft.com/office/officeart/2005/8/layout/radial1"/>
    <dgm:cxn modelId="{891D1435-3300-4BD9-B435-084957D66302}" type="presOf" srcId="{84E828E3-65B9-4150-8BE4-DD94C6D501A2}" destId="{4DEE7864-4516-48B8-80A6-3AED57A9CA6C}" srcOrd="0" destOrd="0" presId="urn:microsoft.com/office/officeart/2005/8/layout/radial1"/>
    <dgm:cxn modelId="{CE5D963F-9FD8-4ED2-BE87-0CF40688D907}" type="presOf" srcId="{DEDEA41B-B58B-4FA3-9EF8-EAF40400CF4E}" destId="{411A8AFA-51FD-4529-B642-2F84E8E17D97}" srcOrd="0" destOrd="0" presId="urn:microsoft.com/office/officeart/2005/8/layout/radial1"/>
    <dgm:cxn modelId="{6E998966-FEC2-4DEF-A6A8-2415E7641297}" type="presOf" srcId="{1585709A-E2F6-4F16-B90E-0D6FF0BD608D}" destId="{29648B3E-5DA3-477B-B6E4-C2063C62CAFA}" srcOrd="1" destOrd="0" presId="urn:microsoft.com/office/officeart/2005/8/layout/radial1"/>
    <dgm:cxn modelId="{1A87B751-652F-495C-ABBD-2D36EEA0B85E}" type="presOf" srcId="{2C9762DC-5F0B-42FD-80B3-2BEC18483E1A}" destId="{1962B372-B6DB-4C9C-9A39-AA34F993397C}" srcOrd="0" destOrd="0" presId="urn:microsoft.com/office/officeart/2005/8/layout/radial1"/>
    <dgm:cxn modelId="{1870C37D-1247-4F1F-9035-836E7072B8D6}" srcId="{4D9DD95C-66E7-4022-A9A2-1B6B7A0F9170}" destId="{6B47F2C5-5018-4E4A-9B80-CC3DDFA8C2D6}" srcOrd="0" destOrd="0" parTransId="{83B95547-7E97-4240-AD00-275FD8DCF46F}" sibTransId="{1DE52725-50FD-41C7-A8CE-AB4698B97C2D}"/>
    <dgm:cxn modelId="{0CB9D88C-F5F4-493D-8BBF-BF876443489C}" type="presOf" srcId="{84E828E3-65B9-4150-8BE4-DD94C6D501A2}" destId="{1A51DE37-9E9A-46D6-B2B3-B95C2B8B100A}" srcOrd="1" destOrd="0" presId="urn:microsoft.com/office/officeart/2005/8/layout/radial1"/>
    <dgm:cxn modelId="{B5C24393-5714-477E-9AFC-456BD5B04ADF}" type="presOf" srcId="{1585709A-E2F6-4F16-B90E-0D6FF0BD608D}" destId="{BB6948B0-6992-483E-B1A7-619EF1CB166C}" srcOrd="0" destOrd="0" presId="urn:microsoft.com/office/officeart/2005/8/layout/radial1"/>
    <dgm:cxn modelId="{C01706A5-C322-4F44-A291-222F710E6EFF}" srcId="{6B47F2C5-5018-4E4A-9B80-CC3DDFA8C2D6}" destId="{2C9762DC-5F0B-42FD-80B3-2BEC18483E1A}" srcOrd="0" destOrd="0" parTransId="{28279B5B-EC4B-4446-87A5-482452F43757}" sibTransId="{98179935-B7A3-48A1-B34F-F670D97BEAE0}"/>
    <dgm:cxn modelId="{77608BA8-7EF9-4AF5-82BE-6C4BF0301F92}" type="presOf" srcId="{28279B5B-EC4B-4446-87A5-482452F43757}" destId="{949EA879-9F5C-49E8-A4E7-5DE0C283D0BB}" srcOrd="0" destOrd="0" presId="urn:microsoft.com/office/officeart/2005/8/layout/radial1"/>
    <dgm:cxn modelId="{74AC58B6-1026-49B6-A26B-6D173ADD4F5A}" type="presOf" srcId="{EF0DA00E-96B3-4535-BAB9-1FD840216753}" destId="{BFA38B31-7B07-4767-BF38-96B8ED3208D2}" srcOrd="0" destOrd="0" presId="urn:microsoft.com/office/officeart/2005/8/layout/radial1"/>
    <dgm:cxn modelId="{E0D0AABE-AB7C-490B-99E2-AD5F59B26A3E}" type="presOf" srcId="{C8ECD24F-3D02-4812-A6E0-345A57D775F1}" destId="{7BEE475A-27A6-4793-A114-D67F9DB38B73}" srcOrd="0" destOrd="0" presId="urn:microsoft.com/office/officeart/2005/8/layout/radial1"/>
    <dgm:cxn modelId="{DD7304C5-710E-4049-9969-459007780403}" type="presOf" srcId="{28279B5B-EC4B-4446-87A5-482452F43757}" destId="{A3BAF011-30B6-488A-8CFE-3F74FB689952}" srcOrd="1" destOrd="0" presId="urn:microsoft.com/office/officeart/2005/8/layout/radial1"/>
    <dgm:cxn modelId="{4F301ED1-8485-4313-8C26-F47592F7DA20}" type="presOf" srcId="{4D9DD95C-66E7-4022-A9A2-1B6B7A0F9170}" destId="{432DA766-C0F3-4C04-A859-221A323165A0}" srcOrd="0" destOrd="0" presId="urn:microsoft.com/office/officeart/2005/8/layout/radial1"/>
    <dgm:cxn modelId="{B35F6D1B-8950-451E-BF5C-8FCB9DF69D9E}" type="presParOf" srcId="{432DA766-C0F3-4C04-A859-221A323165A0}" destId="{EF0A1D16-5761-466E-98B6-7EA962CCBBD2}" srcOrd="0" destOrd="0" presId="urn:microsoft.com/office/officeart/2005/8/layout/radial1"/>
    <dgm:cxn modelId="{33FEBFF1-B583-46C8-925A-9AECA1D47631}" type="presParOf" srcId="{432DA766-C0F3-4C04-A859-221A323165A0}" destId="{949EA879-9F5C-49E8-A4E7-5DE0C283D0BB}" srcOrd="1" destOrd="0" presId="urn:microsoft.com/office/officeart/2005/8/layout/radial1"/>
    <dgm:cxn modelId="{6FD07E90-A12D-449F-8203-7CF850D0BBBA}" type="presParOf" srcId="{949EA879-9F5C-49E8-A4E7-5DE0C283D0BB}" destId="{A3BAF011-30B6-488A-8CFE-3F74FB689952}" srcOrd="0" destOrd="0" presId="urn:microsoft.com/office/officeart/2005/8/layout/radial1"/>
    <dgm:cxn modelId="{3B76776D-FE4E-4946-859E-23A881DA7F2B}" type="presParOf" srcId="{432DA766-C0F3-4C04-A859-221A323165A0}" destId="{1962B372-B6DB-4C9C-9A39-AA34F993397C}" srcOrd="2" destOrd="0" presId="urn:microsoft.com/office/officeart/2005/8/layout/radial1"/>
    <dgm:cxn modelId="{BB1C517F-74F8-4CF7-A1A9-7A59288D962E}" type="presParOf" srcId="{432DA766-C0F3-4C04-A859-221A323165A0}" destId="{BB6948B0-6992-483E-B1A7-619EF1CB166C}" srcOrd="3" destOrd="0" presId="urn:microsoft.com/office/officeart/2005/8/layout/radial1"/>
    <dgm:cxn modelId="{B5C67DEC-5A5F-49B6-87AB-FA542AF4BF71}" type="presParOf" srcId="{BB6948B0-6992-483E-B1A7-619EF1CB166C}" destId="{29648B3E-5DA3-477B-B6E4-C2063C62CAFA}" srcOrd="0" destOrd="0" presId="urn:microsoft.com/office/officeart/2005/8/layout/radial1"/>
    <dgm:cxn modelId="{AB626E2D-F11C-4FCC-97E9-AF1902401E32}" type="presParOf" srcId="{432DA766-C0F3-4C04-A859-221A323165A0}" destId="{BFA38B31-7B07-4767-BF38-96B8ED3208D2}" srcOrd="4" destOrd="0" presId="urn:microsoft.com/office/officeart/2005/8/layout/radial1"/>
    <dgm:cxn modelId="{88A547E2-7DE0-4243-B87D-2EA78BC9E24F}" type="presParOf" srcId="{432DA766-C0F3-4C04-A859-221A323165A0}" destId="{7BEE475A-27A6-4793-A114-D67F9DB38B73}" srcOrd="5" destOrd="0" presId="urn:microsoft.com/office/officeart/2005/8/layout/radial1"/>
    <dgm:cxn modelId="{17A95091-1705-45AD-A09C-C09160E317A2}" type="presParOf" srcId="{7BEE475A-27A6-4793-A114-D67F9DB38B73}" destId="{143A8E54-AEC0-4DB0-BF7C-3CAD086AD2C9}" srcOrd="0" destOrd="0" presId="urn:microsoft.com/office/officeart/2005/8/layout/radial1"/>
    <dgm:cxn modelId="{63700E3E-558B-4854-90EF-6D095937BC8E}" type="presParOf" srcId="{432DA766-C0F3-4C04-A859-221A323165A0}" destId="{DD8CB83E-DD2E-4ED7-A422-C397A0A6F5B8}" srcOrd="6" destOrd="0" presId="urn:microsoft.com/office/officeart/2005/8/layout/radial1"/>
    <dgm:cxn modelId="{1054C6A0-7694-4529-8A0C-8874B3779E2D}" type="presParOf" srcId="{432DA766-C0F3-4C04-A859-221A323165A0}" destId="{4DEE7864-4516-48B8-80A6-3AED57A9CA6C}" srcOrd="7" destOrd="0" presId="urn:microsoft.com/office/officeart/2005/8/layout/radial1"/>
    <dgm:cxn modelId="{BC9773A1-41DF-453C-BB9A-02DA09B6CC0D}" type="presParOf" srcId="{4DEE7864-4516-48B8-80A6-3AED57A9CA6C}" destId="{1A51DE37-9E9A-46D6-B2B3-B95C2B8B100A}" srcOrd="0" destOrd="0" presId="urn:microsoft.com/office/officeart/2005/8/layout/radial1"/>
    <dgm:cxn modelId="{108B5C22-4299-4F99-8058-736C65D680B0}" type="presParOf" srcId="{432DA766-C0F3-4C04-A859-221A323165A0}" destId="{411A8AFA-51FD-4529-B642-2F84E8E17D97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DD709B-7BEC-4ABE-BE23-ED5690A92FF3}">
      <dsp:nvSpPr>
        <dsp:cNvPr id="0" name=""/>
        <dsp:cNvSpPr/>
      </dsp:nvSpPr>
      <dsp:spPr>
        <a:xfrm>
          <a:off x="2330236" y="998"/>
          <a:ext cx="1205937" cy="1205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>
              <a:latin typeface="Eras Demi ITC" panose="020B0805030504020804" pitchFamily="34" charset="0"/>
            </a:rPr>
            <a:t>Demo-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>
              <a:latin typeface="Eras Demi ITC" panose="020B0805030504020804" pitchFamily="34" charset="0"/>
            </a:rPr>
            <a:t>graphics</a:t>
          </a:r>
        </a:p>
      </dsp:txBody>
      <dsp:txXfrm>
        <a:off x="2506841" y="177603"/>
        <a:ext cx="852727" cy="852727"/>
      </dsp:txXfrm>
    </dsp:sp>
    <dsp:sp modelId="{A682DEC8-A654-4E95-BC87-BD520AA64393}">
      <dsp:nvSpPr>
        <dsp:cNvPr id="0" name=""/>
        <dsp:cNvSpPr/>
      </dsp:nvSpPr>
      <dsp:spPr>
        <a:xfrm rot="2160000">
          <a:off x="3498223" y="927676"/>
          <a:ext cx="321254" cy="407003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3507426" y="980753"/>
        <a:ext cx="224878" cy="244201"/>
      </dsp:txXfrm>
    </dsp:sp>
    <dsp:sp modelId="{01E085E0-2D39-4973-B4BC-E98B1D933BB0}">
      <dsp:nvSpPr>
        <dsp:cNvPr id="0" name=""/>
        <dsp:cNvSpPr/>
      </dsp:nvSpPr>
      <dsp:spPr>
        <a:xfrm>
          <a:off x="3796239" y="1066110"/>
          <a:ext cx="1205937" cy="1205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Eras Demi ITC" panose="020B0805030504020804" pitchFamily="34" charset="0"/>
            </a:rPr>
            <a:t>Actions and Locations </a:t>
          </a:r>
        </a:p>
      </dsp:txBody>
      <dsp:txXfrm>
        <a:off x="3972844" y="1242715"/>
        <a:ext cx="852727" cy="852727"/>
      </dsp:txXfrm>
    </dsp:sp>
    <dsp:sp modelId="{88CCF0D9-D7B4-45F5-BE91-6F47E761BA4C}">
      <dsp:nvSpPr>
        <dsp:cNvPr id="0" name=""/>
        <dsp:cNvSpPr/>
      </dsp:nvSpPr>
      <dsp:spPr>
        <a:xfrm rot="6480000">
          <a:off x="3961408" y="2318624"/>
          <a:ext cx="321254" cy="407003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10800000">
        <a:off x="4024487" y="2354195"/>
        <a:ext cx="224878" cy="244201"/>
      </dsp:txXfrm>
    </dsp:sp>
    <dsp:sp modelId="{730BC3C3-F487-4D83-A2C4-59F639495304}">
      <dsp:nvSpPr>
        <dsp:cNvPr id="0" name=""/>
        <dsp:cNvSpPr/>
      </dsp:nvSpPr>
      <dsp:spPr>
        <a:xfrm>
          <a:off x="3236276" y="2789499"/>
          <a:ext cx="1205937" cy="1205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Eras Demi ITC" panose="020B0805030504020804" pitchFamily="34" charset="0"/>
            </a:rPr>
            <a:t>Vehicle Type and Maneuvers</a:t>
          </a:r>
        </a:p>
      </dsp:txBody>
      <dsp:txXfrm>
        <a:off x="3412881" y="2966104"/>
        <a:ext cx="852727" cy="852727"/>
      </dsp:txXfrm>
    </dsp:sp>
    <dsp:sp modelId="{0C8C0E0C-3799-4A21-B42A-573CB66765BF}">
      <dsp:nvSpPr>
        <dsp:cNvPr id="0" name=""/>
        <dsp:cNvSpPr/>
      </dsp:nvSpPr>
      <dsp:spPr>
        <a:xfrm rot="10800000">
          <a:off x="2781670" y="3188966"/>
          <a:ext cx="321254" cy="407003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10800000">
        <a:off x="2878046" y="3270367"/>
        <a:ext cx="224878" cy="244201"/>
      </dsp:txXfrm>
    </dsp:sp>
    <dsp:sp modelId="{FF3A7632-E9D9-45A5-B5AD-DB7B79B2D2E7}">
      <dsp:nvSpPr>
        <dsp:cNvPr id="0" name=""/>
        <dsp:cNvSpPr/>
      </dsp:nvSpPr>
      <dsp:spPr>
        <a:xfrm>
          <a:off x="1424197" y="2789499"/>
          <a:ext cx="1205937" cy="1205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Eras Demi ITC" panose="020B0805030504020804" pitchFamily="34" charset="0"/>
            </a:rPr>
            <a:t>Roadway Attributes</a:t>
          </a:r>
        </a:p>
      </dsp:txBody>
      <dsp:txXfrm>
        <a:off x="1600802" y="2966104"/>
        <a:ext cx="852727" cy="852727"/>
      </dsp:txXfrm>
    </dsp:sp>
    <dsp:sp modelId="{1231EEA8-07B6-4A1D-94C0-64815DC3A9C2}">
      <dsp:nvSpPr>
        <dsp:cNvPr id="0" name=""/>
        <dsp:cNvSpPr/>
      </dsp:nvSpPr>
      <dsp:spPr>
        <a:xfrm rot="15120000">
          <a:off x="1589366" y="2335919"/>
          <a:ext cx="321254" cy="407003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10800000">
        <a:off x="1652445" y="2463150"/>
        <a:ext cx="224878" cy="244201"/>
      </dsp:txXfrm>
    </dsp:sp>
    <dsp:sp modelId="{1E5F63D9-3E98-4422-957A-354E0F43436A}">
      <dsp:nvSpPr>
        <dsp:cNvPr id="0" name=""/>
        <dsp:cNvSpPr/>
      </dsp:nvSpPr>
      <dsp:spPr>
        <a:xfrm>
          <a:off x="864234" y="1066110"/>
          <a:ext cx="1205937" cy="1205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>
              <a:solidFill>
                <a:srgbClr val="FF0000"/>
              </a:solidFill>
              <a:latin typeface="Eras Demi ITC" panose="020B0805030504020804" pitchFamily="34" charset="0"/>
            </a:rPr>
            <a:t>Education Program</a:t>
          </a:r>
          <a:endParaRPr lang="en-US" sz="1600" kern="1200" dirty="0">
            <a:solidFill>
              <a:srgbClr val="FF0000"/>
            </a:solidFill>
            <a:latin typeface="Eras Demi ITC" panose="020B0805030504020804" pitchFamily="34" charset="0"/>
          </a:endParaRPr>
        </a:p>
      </dsp:txBody>
      <dsp:txXfrm>
        <a:off x="1040839" y="1242715"/>
        <a:ext cx="852727" cy="852727"/>
      </dsp:txXfrm>
    </dsp:sp>
    <dsp:sp modelId="{118889EE-5AE6-4026-AE06-50497FF01FC2}">
      <dsp:nvSpPr>
        <dsp:cNvPr id="0" name=""/>
        <dsp:cNvSpPr/>
      </dsp:nvSpPr>
      <dsp:spPr>
        <a:xfrm rot="19440000">
          <a:off x="2032221" y="938365"/>
          <a:ext cx="321254" cy="407003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2041424" y="1048090"/>
        <a:ext cx="224878" cy="2442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0A1D16-5761-466E-98B6-7EA962CCBBD2}">
      <dsp:nvSpPr>
        <dsp:cNvPr id="0" name=""/>
        <dsp:cNvSpPr/>
      </dsp:nvSpPr>
      <dsp:spPr>
        <a:xfrm>
          <a:off x="3317797" y="1963130"/>
          <a:ext cx="1492405" cy="14924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+mj-lt"/>
            </a:rPr>
            <a:t>Safety Analysis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+mj-lt"/>
            </a:rPr>
            <a:t>(DFW &amp; TB)</a:t>
          </a:r>
        </a:p>
      </dsp:txBody>
      <dsp:txXfrm>
        <a:off x="3536355" y="2181688"/>
        <a:ext cx="1055289" cy="1055289"/>
      </dsp:txXfrm>
    </dsp:sp>
    <dsp:sp modelId="{949EA879-9F5C-49E8-A4E7-5DE0C283D0BB}">
      <dsp:nvSpPr>
        <dsp:cNvPr id="0" name=""/>
        <dsp:cNvSpPr/>
      </dsp:nvSpPr>
      <dsp:spPr>
        <a:xfrm rot="16200000">
          <a:off x="3838366" y="1720972"/>
          <a:ext cx="451266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451266" y="165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+mj-lt"/>
          </a:endParaRPr>
        </a:p>
      </dsp:txBody>
      <dsp:txXfrm>
        <a:off x="4052718" y="1726216"/>
        <a:ext cx="22563" cy="22563"/>
      </dsp:txXfrm>
    </dsp:sp>
    <dsp:sp modelId="{1962B372-B6DB-4C9C-9A39-AA34F993397C}">
      <dsp:nvSpPr>
        <dsp:cNvPr id="0" name=""/>
        <dsp:cNvSpPr/>
      </dsp:nvSpPr>
      <dsp:spPr>
        <a:xfrm>
          <a:off x="3317797" y="19459"/>
          <a:ext cx="1492405" cy="14924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+mj-lt"/>
            </a:rPr>
            <a:t>Engineering</a:t>
          </a:r>
        </a:p>
      </dsp:txBody>
      <dsp:txXfrm>
        <a:off x="3536355" y="238017"/>
        <a:ext cx="1055289" cy="1055289"/>
      </dsp:txXfrm>
    </dsp:sp>
    <dsp:sp modelId="{BB6948B0-6992-483E-B1A7-619EF1CB166C}">
      <dsp:nvSpPr>
        <dsp:cNvPr id="0" name=""/>
        <dsp:cNvSpPr/>
      </dsp:nvSpPr>
      <dsp:spPr>
        <a:xfrm>
          <a:off x="4810202" y="2692808"/>
          <a:ext cx="451266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451266" y="165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+mj-lt"/>
          </a:endParaRPr>
        </a:p>
      </dsp:txBody>
      <dsp:txXfrm>
        <a:off x="5024554" y="2698051"/>
        <a:ext cx="22563" cy="22563"/>
      </dsp:txXfrm>
    </dsp:sp>
    <dsp:sp modelId="{BFA38B31-7B07-4767-BF38-96B8ED3208D2}">
      <dsp:nvSpPr>
        <dsp:cNvPr id="0" name=""/>
        <dsp:cNvSpPr/>
      </dsp:nvSpPr>
      <dsp:spPr>
        <a:xfrm>
          <a:off x="5261469" y="1963130"/>
          <a:ext cx="1492405" cy="14924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+mj-lt"/>
            </a:rPr>
            <a:t>Education </a:t>
          </a:r>
          <a:endParaRPr lang="en-US" sz="1500" kern="1200" dirty="0">
            <a:latin typeface="+mj-lt"/>
          </a:endParaRPr>
        </a:p>
      </dsp:txBody>
      <dsp:txXfrm>
        <a:off x="5480027" y="2181688"/>
        <a:ext cx="1055289" cy="1055289"/>
      </dsp:txXfrm>
    </dsp:sp>
    <dsp:sp modelId="{7BEE475A-27A6-4793-A114-D67F9DB38B73}">
      <dsp:nvSpPr>
        <dsp:cNvPr id="0" name=""/>
        <dsp:cNvSpPr/>
      </dsp:nvSpPr>
      <dsp:spPr>
        <a:xfrm rot="5400000">
          <a:off x="3838366" y="3664644"/>
          <a:ext cx="451266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451266" y="165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+mj-lt"/>
          </a:endParaRPr>
        </a:p>
      </dsp:txBody>
      <dsp:txXfrm>
        <a:off x="4052718" y="3669887"/>
        <a:ext cx="22563" cy="22563"/>
      </dsp:txXfrm>
    </dsp:sp>
    <dsp:sp modelId="{DD8CB83E-DD2E-4ED7-A422-C397A0A6F5B8}">
      <dsp:nvSpPr>
        <dsp:cNvPr id="0" name=""/>
        <dsp:cNvSpPr/>
      </dsp:nvSpPr>
      <dsp:spPr>
        <a:xfrm>
          <a:off x="3317797" y="3906802"/>
          <a:ext cx="1492405" cy="14924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+mj-lt"/>
            </a:rPr>
            <a:t>Enforcement</a:t>
          </a:r>
        </a:p>
      </dsp:txBody>
      <dsp:txXfrm>
        <a:off x="3536355" y="4125360"/>
        <a:ext cx="1055289" cy="1055289"/>
      </dsp:txXfrm>
    </dsp:sp>
    <dsp:sp modelId="{4DEE7864-4516-48B8-80A6-3AED57A9CA6C}">
      <dsp:nvSpPr>
        <dsp:cNvPr id="0" name=""/>
        <dsp:cNvSpPr/>
      </dsp:nvSpPr>
      <dsp:spPr>
        <a:xfrm rot="10800000">
          <a:off x="2866530" y="2692808"/>
          <a:ext cx="451266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451266" y="165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+mj-lt"/>
          </a:endParaRPr>
        </a:p>
      </dsp:txBody>
      <dsp:txXfrm rot="10800000">
        <a:off x="3080882" y="2698051"/>
        <a:ext cx="22563" cy="22563"/>
      </dsp:txXfrm>
    </dsp:sp>
    <dsp:sp modelId="{411A8AFA-51FD-4529-B642-2F84E8E17D97}">
      <dsp:nvSpPr>
        <dsp:cNvPr id="0" name=""/>
        <dsp:cNvSpPr/>
      </dsp:nvSpPr>
      <dsp:spPr>
        <a:xfrm>
          <a:off x="1374125" y="1963130"/>
          <a:ext cx="1492405" cy="14924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+mj-lt"/>
            </a:rPr>
            <a:t>Emergency Medical Services</a:t>
          </a:r>
        </a:p>
      </dsp:txBody>
      <dsp:txXfrm>
        <a:off x="1592683" y="2181688"/>
        <a:ext cx="1055289" cy="10552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0.38222</cdr:x>
      <cdr:y>0.04783</cdr:y>
    </cdr:from>
    <cdr:to>
      <cdr:x>0.38222</cdr:x>
      <cdr:y>0.92433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4B184387-D832-4A13-A33F-6B953118E57A}"/>
            </a:ext>
          </a:extLst>
        </cdr:cNvPr>
        <cdr:cNvCxnSpPr/>
      </cdr:nvCxnSpPr>
      <cdr:spPr>
        <a:xfrm xmlns:a="http://schemas.openxmlformats.org/drawingml/2006/main">
          <a:off x="2359580" y="225552"/>
          <a:ext cx="0" cy="4133088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chemeClr val="tx1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2ACD0-DDB6-5F42-9D73-687896C9AF6A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0C75F-3AC2-F744-8CDC-98F5FE625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1576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40" name="Shape 14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55544950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solidFill>
          <a:schemeClr val="accent1"/>
        </a:solidFill>
        <a:latin typeface="+mj-lt"/>
        <a:ea typeface="+mj-ea"/>
        <a:cs typeface="+mj-cs"/>
        <a:sym typeface="Calibri"/>
      </a:defRPr>
    </a:lvl1pPr>
    <a:lvl2pPr indent="228600" latinLnBrk="0">
      <a:defRPr sz="1200">
        <a:solidFill>
          <a:schemeClr val="accent1"/>
        </a:solidFill>
        <a:latin typeface="+mj-lt"/>
        <a:ea typeface="+mj-ea"/>
        <a:cs typeface="+mj-cs"/>
        <a:sym typeface="Calibri"/>
      </a:defRPr>
    </a:lvl2pPr>
    <a:lvl3pPr indent="457200" latinLnBrk="0">
      <a:defRPr sz="1200">
        <a:solidFill>
          <a:schemeClr val="accent1"/>
        </a:solidFill>
        <a:latin typeface="+mj-lt"/>
        <a:ea typeface="+mj-ea"/>
        <a:cs typeface="+mj-cs"/>
        <a:sym typeface="Calibri"/>
      </a:defRPr>
    </a:lvl3pPr>
    <a:lvl4pPr indent="685800" latinLnBrk="0">
      <a:defRPr sz="1200">
        <a:solidFill>
          <a:schemeClr val="accent1"/>
        </a:solidFill>
        <a:latin typeface="+mj-lt"/>
        <a:ea typeface="+mj-ea"/>
        <a:cs typeface="+mj-cs"/>
        <a:sym typeface="Calibri"/>
      </a:defRPr>
    </a:lvl4pPr>
    <a:lvl5pPr indent="914400" latinLnBrk="0">
      <a:defRPr sz="1200">
        <a:solidFill>
          <a:schemeClr val="accent1"/>
        </a:solidFill>
        <a:latin typeface="+mj-lt"/>
        <a:ea typeface="+mj-ea"/>
        <a:cs typeface="+mj-cs"/>
        <a:sym typeface="Calibri"/>
      </a:defRPr>
    </a:lvl5pPr>
    <a:lvl6pPr indent="1143000" latinLnBrk="0">
      <a:defRPr sz="1200">
        <a:solidFill>
          <a:schemeClr val="accent1"/>
        </a:solidFill>
        <a:latin typeface="+mj-lt"/>
        <a:ea typeface="+mj-ea"/>
        <a:cs typeface="+mj-cs"/>
        <a:sym typeface="Calibri"/>
      </a:defRPr>
    </a:lvl6pPr>
    <a:lvl7pPr indent="1371600" latinLnBrk="0">
      <a:defRPr sz="1200">
        <a:solidFill>
          <a:schemeClr val="accent1"/>
        </a:solidFill>
        <a:latin typeface="+mj-lt"/>
        <a:ea typeface="+mj-ea"/>
        <a:cs typeface="+mj-cs"/>
        <a:sym typeface="Calibri"/>
      </a:defRPr>
    </a:lvl7pPr>
    <a:lvl8pPr indent="1600200" latinLnBrk="0">
      <a:defRPr sz="1200">
        <a:solidFill>
          <a:schemeClr val="accent1"/>
        </a:solidFill>
        <a:latin typeface="+mj-lt"/>
        <a:ea typeface="+mj-ea"/>
        <a:cs typeface="+mj-cs"/>
        <a:sym typeface="Calibri"/>
      </a:defRPr>
    </a:lvl8pPr>
    <a:lvl9pPr indent="1828800" latinLnBrk="0">
      <a:defRPr sz="1200">
        <a:solidFill>
          <a:schemeClr val="accent1"/>
        </a:solidFill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711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986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334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jpe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05D77-1E87-7A48-9A74-8FC442796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4BA5B8-C0B9-F747-838B-539C41C8CB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6ADBE-1E9A-9748-BF45-E96EDB1A7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CC2F5-5A6E-4454-BB09-A9E96B206110}" type="datetime12">
              <a:rPr lang="en-US" smtClean="0"/>
              <a:t>6:44 PM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BC25C6-2A5C-784E-A12F-614651329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93A593-A086-324D-B585-4A4911ABE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09C6C-DCE0-E941-A415-8E34D22A3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949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p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194308F-BED0-2640-AA0C-A0782D197D0E}"/>
              </a:ext>
            </a:extLst>
          </p:cNvPr>
          <p:cNvSpPr txBox="1"/>
          <p:nvPr userDrawn="1"/>
        </p:nvSpPr>
        <p:spPr>
          <a:xfrm>
            <a:off x="8058542" y="976957"/>
            <a:ext cx="3909081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Advancing Transportation through Innovation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41A567-5D60-0C48-BBCE-B27B38F6BD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8425" y="419179"/>
            <a:ext cx="3429316" cy="50861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39BECD-893C-B747-AB57-95EABE74E5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22610" y="3583480"/>
            <a:ext cx="8386762" cy="91757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5400" b="0" i="0" cap="all" spc="300" baseline="0">
                <a:solidFill>
                  <a:srgbClr val="861F4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sz="5400" dirty="0"/>
              <a:t>PRESENTATION TITLE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225B29-71EF-0749-856E-B8C684C51F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22610" y="4635937"/>
            <a:ext cx="6496050" cy="55617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3200" b="0" i="0" cap="all" spc="300" baseline="0">
                <a:solidFill>
                  <a:srgbClr val="74777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SUBTITLE OR NAME HERE</a:t>
            </a:r>
          </a:p>
        </p:txBody>
      </p:sp>
    </p:spTree>
    <p:extLst>
      <p:ext uri="{BB962C8B-B14F-4D97-AF65-F5344CB8AC3E}">
        <p14:creationId xmlns:p14="http://schemas.microsoft.com/office/powerpoint/2010/main" val="1210126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">
            <a:extLst>
              <a:ext uri="{FF2B5EF4-FFF2-40B4-BE49-F238E27FC236}">
                <a16:creationId xmlns:a16="http://schemas.microsoft.com/office/drawing/2014/main" id="{D91A6085-CF59-F446-9664-1C3394DB9BF6}"/>
              </a:ext>
            </a:extLst>
          </p:cNvPr>
          <p:cNvSpPr/>
          <p:nvPr userDrawn="1"/>
        </p:nvSpPr>
        <p:spPr>
          <a:xfrm>
            <a:off x="0" y="0"/>
            <a:ext cx="7648832" cy="6858001"/>
          </a:xfrm>
          <a:prstGeom prst="rect">
            <a:avLst/>
          </a:prstGeom>
          <a:solidFill>
            <a:srgbClr val="861F41">
              <a:alpha val="89814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4" name="Picture 3" descr="A picture containing mountain, outdoor, hill, road&#10;&#10;Description automatically generated">
            <a:extLst>
              <a:ext uri="{FF2B5EF4-FFF2-40B4-BE49-F238E27FC236}">
                <a16:creationId xmlns:a16="http://schemas.microsoft.com/office/drawing/2014/main" id="{0FEE3BB2-D724-CD4C-AC44-27955B89E2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648832" cy="68702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146D0B-2F61-A640-B020-0E7DF9E6056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14" y="2631786"/>
            <a:ext cx="3778265" cy="15944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711D2D-033F-F748-823A-2206C234F6D1}"/>
              </a:ext>
            </a:extLst>
          </p:cNvPr>
          <p:cNvSpPr txBox="1"/>
          <p:nvPr userDrawn="1"/>
        </p:nvSpPr>
        <p:spPr>
          <a:xfrm>
            <a:off x="746759" y="2899932"/>
            <a:ext cx="1073691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u="none" strike="noStrike" cap="none" spc="60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cs typeface="Calibri" panose="020F0502020204030204" pitchFamily="34" charset="0"/>
                <a:sym typeface="Calibri"/>
              </a:rPr>
              <a:t>VTT</a:t>
            </a:r>
            <a:r>
              <a:rPr kumimoji="0" lang="en-US" sz="3200" b="1" u="none" strike="noStrike" cap="none" spc="30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cs typeface="Calibri" panose="020F0502020204030204" pitchFamily="34" charset="0"/>
                <a:sym typeface="Calibri"/>
              </a:rPr>
              <a:t>I</a:t>
            </a:r>
          </a:p>
        </p:txBody>
      </p:sp>
      <p:sp>
        <p:nvSpPr>
          <p:cNvPr id="7" name="L-Shape 6">
            <a:extLst>
              <a:ext uri="{FF2B5EF4-FFF2-40B4-BE49-F238E27FC236}">
                <a16:creationId xmlns:a16="http://schemas.microsoft.com/office/drawing/2014/main" id="{EA63F36E-2C72-F242-8DFE-A767D0554186}"/>
              </a:ext>
            </a:extLst>
          </p:cNvPr>
          <p:cNvSpPr/>
          <p:nvPr userDrawn="1"/>
        </p:nvSpPr>
        <p:spPr>
          <a:xfrm rot="5400000">
            <a:off x="580346" y="2817585"/>
            <a:ext cx="676731" cy="676731"/>
          </a:xfrm>
          <a:prstGeom prst="corner">
            <a:avLst>
              <a:gd name="adj1" fmla="val 3201"/>
              <a:gd name="adj2" fmla="val 3202"/>
            </a:avLst>
          </a:prstGeom>
          <a:solidFill>
            <a:schemeClr val="accent2"/>
          </a:solidFill>
          <a:ln w="127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rtlCol="0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90C50B0-D50F-0349-A39A-2D40ADCA39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1943" y="3675437"/>
            <a:ext cx="6863728" cy="157946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4800" b="0" i="0" cap="all" spc="3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1D097FD-8A8E-CE44-9651-04931808D7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1943" y="5268496"/>
            <a:ext cx="2500313" cy="868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 cap="all" baseline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1568671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ptiop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800E5D0-F3B1-3742-BC2E-B5930EEE8320}"/>
              </a:ext>
            </a:extLst>
          </p:cNvPr>
          <p:cNvSpPr txBox="1"/>
          <p:nvPr userDrawn="1"/>
        </p:nvSpPr>
        <p:spPr>
          <a:xfrm>
            <a:off x="8058542" y="976957"/>
            <a:ext cx="3909081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Advancing Transportation through Innovation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8A49EC-B384-D94D-B589-532C52B001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8425" y="419179"/>
            <a:ext cx="3429316" cy="508618"/>
          </a:xfrm>
          <a:prstGeom prst="rect">
            <a:avLst/>
          </a:prstGeom>
        </p:spPr>
      </p:pic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5868064-91BC-0340-BECE-351185B244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4076" y="3219974"/>
            <a:ext cx="7683954" cy="82718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5400" b="0" i="0" cap="all" spc="300" baseline="0">
                <a:solidFill>
                  <a:srgbClr val="861F4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77732619-776B-EC4D-A70E-CFBF966509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4076" y="4236209"/>
            <a:ext cx="7683954" cy="63008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 b="0" i="0" cap="all" spc="300" baseline="0">
                <a:solidFill>
                  <a:srgbClr val="74777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SUBTITLE OR NAME HERE</a:t>
            </a:r>
          </a:p>
        </p:txBody>
      </p:sp>
    </p:spTree>
    <p:extLst>
      <p:ext uri="{BB962C8B-B14F-4D97-AF65-F5344CB8AC3E}">
        <p14:creationId xmlns:p14="http://schemas.microsoft.com/office/powerpoint/2010/main" val="22725062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19813122-82F1-1140-A262-1E6DA616D1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4076" y="3219974"/>
            <a:ext cx="7683954" cy="82718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5400" b="0" i="0" cap="all" spc="300" baseline="0">
                <a:solidFill>
                  <a:srgbClr val="861F4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624CCC4-BF9B-4047-BBAC-69CDF4BEC7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4076" y="4236209"/>
            <a:ext cx="7683954" cy="63008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 b="0" i="0" cap="all" spc="300" baseline="0">
                <a:solidFill>
                  <a:srgbClr val="74777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SUBTITLE OR NAME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6FAD59-597C-0748-84DC-29FE21F42829}"/>
              </a:ext>
            </a:extLst>
          </p:cNvPr>
          <p:cNvSpPr txBox="1"/>
          <p:nvPr userDrawn="1"/>
        </p:nvSpPr>
        <p:spPr>
          <a:xfrm>
            <a:off x="202568" y="6440303"/>
            <a:ext cx="3909081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Advancing Transportation through Innovation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71E770-7A0D-074D-9844-9D20039290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451" y="5882525"/>
            <a:ext cx="3429316" cy="50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9987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/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raight Connector 16">
            <a:extLst>
              <a:ext uri="{FF2B5EF4-FFF2-40B4-BE49-F238E27FC236}">
                <a16:creationId xmlns:a16="http://schemas.microsoft.com/office/drawing/2014/main" id="{4F8E1D3F-6423-714E-84F1-73431D81CB3C}"/>
              </a:ext>
            </a:extLst>
          </p:cNvPr>
          <p:cNvSpPr/>
          <p:nvPr userDrawn="1"/>
        </p:nvSpPr>
        <p:spPr>
          <a:xfrm flipH="1">
            <a:off x="1323202" y="613713"/>
            <a:ext cx="1" cy="5071163"/>
          </a:xfrm>
          <a:prstGeom prst="line">
            <a:avLst/>
          </a:prstGeom>
          <a:ln>
            <a:solidFill>
              <a:srgbClr val="E87822"/>
            </a:solidFill>
            <a:prstDash val="dash"/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" name="Straight Connector 19">
            <a:extLst>
              <a:ext uri="{FF2B5EF4-FFF2-40B4-BE49-F238E27FC236}">
                <a16:creationId xmlns:a16="http://schemas.microsoft.com/office/drawing/2014/main" id="{67E68B80-487F-C242-A8E7-9866984BF6BB}"/>
              </a:ext>
            </a:extLst>
          </p:cNvPr>
          <p:cNvSpPr/>
          <p:nvPr userDrawn="1"/>
        </p:nvSpPr>
        <p:spPr>
          <a:xfrm>
            <a:off x="224852" y="2193953"/>
            <a:ext cx="7847127" cy="20548"/>
          </a:xfrm>
          <a:prstGeom prst="line">
            <a:avLst/>
          </a:prstGeom>
          <a:ln>
            <a:solidFill>
              <a:srgbClr val="E87822"/>
            </a:solidFill>
            <a:prstDash val="dash"/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5EF0AFD4-DF7D-004F-A484-401F3612C7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95680" y="1474007"/>
            <a:ext cx="5943600" cy="5937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4400" b="0" i="0" cap="all" spc="300" baseline="0">
                <a:solidFill>
                  <a:srgbClr val="E8782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94F57B3B-A0E4-7843-8125-58DE920D4B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95680" y="2349353"/>
            <a:ext cx="5386388" cy="4508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 b="0" i="0" cap="all" spc="300" baseline="0">
                <a:solidFill>
                  <a:srgbClr val="74777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76107EF-677E-784C-A222-0AF51381C1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6252" y="626786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44A7AD-E9BC-438D-8D3F-E4BF775F0B1D}" type="datetime12">
              <a:rPr lang="en-US" smtClean="0"/>
              <a:t>6:44 PM</a:t>
            </a:fld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0D81A87-5668-EF40-A850-7DC08C4848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43219" y="626786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09C6C-DCE0-E941-A415-8E34D22A3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9780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/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3090FC8C-B2B6-4C43-A77C-D9694C5B1A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6252" y="626786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E0B2E-02EF-4013-8861-495BA2478B45}" type="datetime12">
              <a:rPr lang="en-US" smtClean="0"/>
              <a:t>6:44 PM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25F6E2B-1007-A44A-9A9B-82E96B5E90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43219" y="626786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09C6C-DCE0-E941-A415-8E34D22A347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16">
            <a:extLst>
              <a:ext uri="{FF2B5EF4-FFF2-40B4-BE49-F238E27FC236}">
                <a16:creationId xmlns:a16="http://schemas.microsoft.com/office/drawing/2014/main" id="{4ADC2E2A-81BE-A840-A018-335BD8418E81}"/>
              </a:ext>
            </a:extLst>
          </p:cNvPr>
          <p:cNvSpPr/>
          <p:nvPr userDrawn="1"/>
        </p:nvSpPr>
        <p:spPr>
          <a:xfrm flipH="1">
            <a:off x="1323202" y="613713"/>
            <a:ext cx="1" cy="5071163"/>
          </a:xfrm>
          <a:prstGeom prst="line">
            <a:avLst/>
          </a:prstGeom>
          <a:ln>
            <a:solidFill>
              <a:srgbClr val="E87822"/>
            </a:solidFill>
            <a:prstDash val="dash"/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" name="Straight Connector 19">
            <a:extLst>
              <a:ext uri="{FF2B5EF4-FFF2-40B4-BE49-F238E27FC236}">
                <a16:creationId xmlns:a16="http://schemas.microsoft.com/office/drawing/2014/main" id="{354827F3-2740-5249-9847-FBD133D957B4}"/>
              </a:ext>
            </a:extLst>
          </p:cNvPr>
          <p:cNvSpPr/>
          <p:nvPr userDrawn="1"/>
        </p:nvSpPr>
        <p:spPr>
          <a:xfrm>
            <a:off x="224852" y="2193953"/>
            <a:ext cx="7847127" cy="20548"/>
          </a:xfrm>
          <a:prstGeom prst="line">
            <a:avLst/>
          </a:prstGeom>
          <a:ln>
            <a:solidFill>
              <a:srgbClr val="E87822"/>
            </a:solidFill>
            <a:prstDash val="dash"/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586B8EA4-CA29-D54D-BA0A-6FE82A363B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95680" y="1474007"/>
            <a:ext cx="5943600" cy="5937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4400" b="0" i="0" cap="all" spc="300" baseline="0">
                <a:solidFill>
                  <a:srgbClr val="E8782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86C012B9-AF72-DE49-9A08-4B5A2BB19AA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95680" y="2349353"/>
            <a:ext cx="5386388" cy="4508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 b="0" i="0" cap="all" spc="300" baseline="0">
                <a:solidFill>
                  <a:srgbClr val="74777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599EF6-4A60-284E-B093-0EC487ADD73B}"/>
              </a:ext>
            </a:extLst>
          </p:cNvPr>
          <p:cNvSpPr txBox="1"/>
          <p:nvPr userDrawn="1"/>
        </p:nvSpPr>
        <p:spPr>
          <a:xfrm>
            <a:off x="4121795" y="6519448"/>
            <a:ext cx="3909081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Advancing Transportation through Innovation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792A6C5-3B5D-AB41-8E7C-9B92FB10BE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1678" y="5961670"/>
            <a:ext cx="3429316" cy="50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489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/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B4472090-D656-8E4C-A89B-2E1131725D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6252" y="626786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DC422-3C24-4356-B282-3FC317FDFDAE}" type="datetime12">
              <a:rPr lang="en-US" smtClean="0"/>
              <a:t>6:44 PM</a:t>
            </a:fld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116435E-9E84-7942-A3CB-CC5887E0D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43219" y="626786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09C6C-DCE0-E941-A415-8E34D22A347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Straight Connector 16">
            <a:extLst>
              <a:ext uri="{FF2B5EF4-FFF2-40B4-BE49-F238E27FC236}">
                <a16:creationId xmlns:a16="http://schemas.microsoft.com/office/drawing/2014/main" id="{F5D85F30-53F4-734D-BD95-50FE02B7A641}"/>
              </a:ext>
            </a:extLst>
          </p:cNvPr>
          <p:cNvSpPr/>
          <p:nvPr userDrawn="1"/>
        </p:nvSpPr>
        <p:spPr>
          <a:xfrm flipH="1">
            <a:off x="1323202" y="613713"/>
            <a:ext cx="1" cy="5071163"/>
          </a:xfrm>
          <a:prstGeom prst="line">
            <a:avLst/>
          </a:prstGeom>
          <a:ln>
            <a:solidFill>
              <a:srgbClr val="E87822"/>
            </a:solidFill>
            <a:prstDash val="dash"/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" name="Straight Connector 19">
            <a:extLst>
              <a:ext uri="{FF2B5EF4-FFF2-40B4-BE49-F238E27FC236}">
                <a16:creationId xmlns:a16="http://schemas.microsoft.com/office/drawing/2014/main" id="{08F39224-B8CF-C44D-BC0E-8FF92439918B}"/>
              </a:ext>
            </a:extLst>
          </p:cNvPr>
          <p:cNvSpPr/>
          <p:nvPr userDrawn="1"/>
        </p:nvSpPr>
        <p:spPr>
          <a:xfrm>
            <a:off x="224852" y="2193953"/>
            <a:ext cx="7847127" cy="20548"/>
          </a:xfrm>
          <a:prstGeom prst="line">
            <a:avLst/>
          </a:prstGeom>
          <a:ln>
            <a:solidFill>
              <a:srgbClr val="E87822"/>
            </a:solidFill>
            <a:prstDash val="dash"/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D406B937-10A0-154A-8EE7-911D5927F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95680" y="1474007"/>
            <a:ext cx="5943600" cy="5937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4400" b="0" i="0" cap="all" spc="300" baseline="0">
                <a:solidFill>
                  <a:srgbClr val="861F4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D376525F-9C9A-034F-99C5-4323FF3574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95680" y="2349353"/>
            <a:ext cx="5386388" cy="4508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 b="0" i="0" cap="all" spc="300" baseline="0">
                <a:solidFill>
                  <a:srgbClr val="74777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941585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/Divider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63C520E-674B-5E40-9984-D018F8B76E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6252" y="626786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BAD39-27CB-4FEB-8B04-67EBB7F12CAA}" type="datetime12">
              <a:rPr lang="en-US" smtClean="0"/>
              <a:t>6:44 PM</a:t>
            </a:fld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6C26A2C-26BA-2A42-9242-CF1A830ACE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43219" y="626786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09C6C-DCE0-E941-A415-8E34D22A347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16">
            <a:extLst>
              <a:ext uri="{FF2B5EF4-FFF2-40B4-BE49-F238E27FC236}">
                <a16:creationId xmlns:a16="http://schemas.microsoft.com/office/drawing/2014/main" id="{02B15CD0-E06B-0444-A73D-D62B479DAB81}"/>
              </a:ext>
            </a:extLst>
          </p:cNvPr>
          <p:cNvSpPr/>
          <p:nvPr userDrawn="1"/>
        </p:nvSpPr>
        <p:spPr>
          <a:xfrm flipH="1">
            <a:off x="1323202" y="613713"/>
            <a:ext cx="1" cy="5071163"/>
          </a:xfrm>
          <a:prstGeom prst="line">
            <a:avLst/>
          </a:prstGeom>
          <a:ln>
            <a:solidFill>
              <a:srgbClr val="E87822"/>
            </a:solidFill>
            <a:prstDash val="dash"/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" name="Straight Connector 19">
            <a:extLst>
              <a:ext uri="{FF2B5EF4-FFF2-40B4-BE49-F238E27FC236}">
                <a16:creationId xmlns:a16="http://schemas.microsoft.com/office/drawing/2014/main" id="{A3C5158F-9610-5C46-867B-2391216D889F}"/>
              </a:ext>
            </a:extLst>
          </p:cNvPr>
          <p:cNvSpPr/>
          <p:nvPr userDrawn="1"/>
        </p:nvSpPr>
        <p:spPr>
          <a:xfrm>
            <a:off x="298422" y="2193953"/>
            <a:ext cx="7847127" cy="20548"/>
          </a:xfrm>
          <a:prstGeom prst="line">
            <a:avLst/>
          </a:prstGeom>
          <a:ln>
            <a:solidFill>
              <a:srgbClr val="E87822"/>
            </a:solidFill>
            <a:prstDash val="dash"/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755E3812-FA24-CE40-88C0-9330075D77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95680" y="1474007"/>
            <a:ext cx="5943600" cy="5937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4400" b="0" i="0" cap="all" spc="300" baseline="0">
                <a:solidFill>
                  <a:srgbClr val="E8782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2ABB233-FCF5-F94F-966F-244B384DA5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95680" y="2349353"/>
            <a:ext cx="5386388" cy="4508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 b="0" i="0" cap="all" spc="300" baseline="0">
                <a:solidFill>
                  <a:srgbClr val="74777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736482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/Divider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D67DD5C-2CB4-0044-B276-05225ADB6A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6252" y="626786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0EA79-B688-4884-BAEE-870CEA2D3D8F}" type="datetime12">
              <a:rPr lang="en-US" smtClean="0"/>
              <a:t>6:44 PM</a:t>
            </a:fld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DBDCD21-C5D4-C941-8A5F-FD39B6AC6E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43219" y="626786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09C6C-DCE0-E941-A415-8E34D22A347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traight Connector 16">
            <a:extLst>
              <a:ext uri="{FF2B5EF4-FFF2-40B4-BE49-F238E27FC236}">
                <a16:creationId xmlns:a16="http://schemas.microsoft.com/office/drawing/2014/main" id="{A7B40B14-D252-BE4A-B0B8-9C2F7AFCDFF7}"/>
              </a:ext>
            </a:extLst>
          </p:cNvPr>
          <p:cNvSpPr/>
          <p:nvPr userDrawn="1"/>
        </p:nvSpPr>
        <p:spPr>
          <a:xfrm flipH="1">
            <a:off x="1323202" y="613713"/>
            <a:ext cx="1" cy="5071163"/>
          </a:xfrm>
          <a:prstGeom prst="line">
            <a:avLst/>
          </a:prstGeom>
          <a:ln>
            <a:solidFill>
              <a:srgbClr val="E87822"/>
            </a:solidFill>
            <a:prstDash val="dash"/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" name="Straight Connector 19">
            <a:extLst>
              <a:ext uri="{FF2B5EF4-FFF2-40B4-BE49-F238E27FC236}">
                <a16:creationId xmlns:a16="http://schemas.microsoft.com/office/drawing/2014/main" id="{DBBAFE03-F1FF-484F-BF77-7164FA291DC5}"/>
              </a:ext>
            </a:extLst>
          </p:cNvPr>
          <p:cNvSpPr/>
          <p:nvPr userDrawn="1"/>
        </p:nvSpPr>
        <p:spPr>
          <a:xfrm>
            <a:off x="298422" y="2193953"/>
            <a:ext cx="7847127" cy="20548"/>
          </a:xfrm>
          <a:prstGeom prst="line">
            <a:avLst/>
          </a:prstGeom>
          <a:ln>
            <a:solidFill>
              <a:srgbClr val="E87822"/>
            </a:solidFill>
            <a:prstDash val="dash"/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73D7C4AD-F191-F643-BBBB-1C2F6E54E0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95680" y="1474007"/>
            <a:ext cx="5943600" cy="5937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4400" b="0" i="0" cap="all" spc="300" baseline="0">
                <a:solidFill>
                  <a:srgbClr val="861F4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A4C2425-110A-3F48-96A5-125F2D426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95680" y="2349353"/>
            <a:ext cx="5386388" cy="4508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 b="0" i="0" cap="all" spc="300" baseline="0">
                <a:solidFill>
                  <a:srgbClr val="74777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457696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B4472090-D656-8E4C-A89B-2E1131725D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6252" y="626786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C95B9-EB3B-46AE-9BFA-A2ABBA8A9BA0}" type="datetime12">
              <a:rPr lang="en-US" smtClean="0"/>
              <a:t>6:44 PM</a:t>
            </a:fld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116435E-9E84-7942-A3CB-CC5887E0D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43219" y="626786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09C6C-DCE0-E941-A415-8E34D22A347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84175BC-2B13-1442-A22C-CEE288E2A1E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0112" y="1584847"/>
            <a:ext cx="10171049" cy="41501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4FDE4BED-F565-1E43-9848-EB0C0BBD6DE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0377" y="885580"/>
            <a:ext cx="4383087" cy="590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 cap="all" spc="300" baseline="0">
                <a:solidFill>
                  <a:srgbClr val="74777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OPTIONAL SUBTITLE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2829227-BD71-9D46-A37B-A63D0B55DC0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0112" y="403651"/>
            <a:ext cx="5519588" cy="53962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3200" b="0" i="0" cap="all" spc="300" baseline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SLIDE TITLE/HEADER</a:t>
            </a:r>
          </a:p>
        </p:txBody>
      </p:sp>
    </p:spTree>
    <p:extLst>
      <p:ext uri="{BB962C8B-B14F-4D97-AF65-F5344CB8AC3E}">
        <p14:creationId xmlns:p14="http://schemas.microsoft.com/office/powerpoint/2010/main" val="2256326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STRUCTION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2FE9A90-6480-0241-B69F-CECD5A515D32}"/>
              </a:ext>
            </a:extLst>
          </p:cNvPr>
          <p:cNvSpPr/>
          <p:nvPr userDrawn="1"/>
        </p:nvSpPr>
        <p:spPr>
          <a:xfrm>
            <a:off x="0" y="0"/>
            <a:ext cx="12192000" cy="829056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rtlCol="0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AA9FEAF-8DBC-6047-B7EC-931F4026040D}"/>
              </a:ext>
            </a:extLst>
          </p:cNvPr>
          <p:cNvSpPr/>
          <p:nvPr userDrawn="1"/>
        </p:nvSpPr>
        <p:spPr>
          <a:xfrm>
            <a:off x="6510528" y="6230112"/>
            <a:ext cx="5681472" cy="627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/>
          <a:p>
            <a:pPr>
              <a:lnSpc>
                <a:spcPct val="120000"/>
              </a:lnSpc>
              <a:defRPr sz="1400" spc="200">
                <a:solidFill>
                  <a:schemeClr val="accent3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defRPr>
            </a:pPr>
            <a:endParaRPr sz="1200">
              <a:solidFill>
                <a:schemeClr val="tx2"/>
              </a:solidFill>
              <a:latin typeface="Calibri Light" panose="020F03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MEET OUR TEAM">
            <a:extLst>
              <a:ext uri="{FF2B5EF4-FFF2-40B4-BE49-F238E27FC236}">
                <a16:creationId xmlns:a16="http://schemas.microsoft.com/office/drawing/2014/main" id="{F397649E-276C-9C42-9DC2-E17D2184BC14}"/>
              </a:ext>
            </a:extLst>
          </p:cNvPr>
          <p:cNvSpPr/>
          <p:nvPr userDrawn="1"/>
        </p:nvSpPr>
        <p:spPr>
          <a:xfrm>
            <a:off x="407374" y="271061"/>
            <a:ext cx="10802744" cy="41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t">
            <a:noAutofit/>
          </a:bodyPr>
          <a:lstStyle>
            <a:lvl1pPr defTabSz="859536">
              <a:lnSpc>
                <a:spcPct val="90000"/>
              </a:lnSpc>
              <a:defRPr sz="3759" spc="188">
                <a:solidFill>
                  <a:srgbClr val="585C5E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defRPr>
            </a:lvl1pPr>
          </a:lstStyle>
          <a:p>
            <a:r>
              <a:rPr lang="en-US" sz="4400" spc="30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READ ME: Important Instructions!</a:t>
            </a:r>
            <a:endParaRPr sz="4400" spc="300">
              <a:solidFill>
                <a:schemeClr val="bg1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FAC98480-D3EE-8D4B-A5ED-03F9CEA60F15}"/>
              </a:ext>
            </a:extLst>
          </p:cNvPr>
          <p:cNvSpPr/>
          <p:nvPr userDrawn="1"/>
        </p:nvSpPr>
        <p:spPr>
          <a:xfrm>
            <a:off x="407374" y="953722"/>
            <a:ext cx="5597420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400" spc="200">
                <a:latin typeface="Acherus Grotesque Regular"/>
                <a:ea typeface="Acherus Grotesque Regular"/>
                <a:cs typeface="Acherus Grotesque Regular"/>
                <a:sym typeface="Acherus Grotesque"/>
              </a:defRPr>
            </a:lvl1pPr>
          </a:lstStyle>
          <a:p>
            <a:r>
              <a:rPr lang="en-US" sz="2800" spc="300">
                <a:latin typeface="+mj-lt"/>
                <a:cs typeface="Calibri" panose="020F0502020204030204" pitchFamily="34" charset="0"/>
              </a:rPr>
              <a:t>Getting Started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F5199B-BEC0-3B40-A51F-CF9D21C43B6B}"/>
              </a:ext>
            </a:extLst>
          </p:cNvPr>
          <p:cNvSpPr txBox="1"/>
          <p:nvPr userDrawn="1"/>
        </p:nvSpPr>
        <p:spPr>
          <a:xfrm>
            <a:off x="165424" y="1999861"/>
            <a:ext cx="11690245" cy="44396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342900" lvl="0" indent="-342900">
              <a:lnSpc>
                <a:spcPts val="2300"/>
              </a:lnSpc>
              <a:spcAft>
                <a:spcPts val="1800"/>
              </a:spcAft>
              <a:buClr>
                <a:srgbClr val="861F41"/>
              </a:buClr>
              <a:buSzPct val="122000"/>
              <a:buFont typeface="Arial" panose="020B0604020202020204" pitchFamily="34" charset="0"/>
              <a:buChar char="•"/>
            </a:pPr>
            <a:r>
              <a:rPr lang="en-US" sz="2000" spc="-50">
                <a:solidFill>
                  <a:schemeClr val="tx2"/>
                </a:solidFill>
                <a:latin typeface="+mn-lt"/>
                <a:ea typeface="+mn-ea"/>
                <a:cs typeface="Courier New" panose="02070309020205020404" pitchFamily="49" charset="0"/>
                <a:sym typeface="Crimson Text Roman"/>
              </a:rPr>
              <a:t>This template uses standard MS fonts, no additional font installation is required. </a:t>
            </a:r>
          </a:p>
          <a:p>
            <a:pPr marL="342900" lvl="0" indent="-342900">
              <a:lnSpc>
                <a:spcPts val="2300"/>
              </a:lnSpc>
              <a:spcAft>
                <a:spcPts val="1800"/>
              </a:spcAft>
              <a:buClr>
                <a:srgbClr val="861F41"/>
              </a:buClr>
              <a:buSzPct val="122000"/>
              <a:buFont typeface="Arial" panose="020B0604020202020204" pitchFamily="34" charset="0"/>
              <a:buChar char="•"/>
            </a:pPr>
            <a:r>
              <a:rPr lang="en-US" sz="2000" spc="-50">
                <a:solidFill>
                  <a:schemeClr val="tx2"/>
                </a:solidFill>
                <a:latin typeface="+mn-lt"/>
                <a:ea typeface="Crimson Text Roman"/>
                <a:cs typeface="Calibri" panose="020F0502020204030204" pitchFamily="34" charset="0"/>
                <a:sym typeface="Crimson Text Roman"/>
              </a:rPr>
              <a:t>Open in Desktop App, turn off AutoSave, Rename the template before proceeding.</a:t>
            </a:r>
          </a:p>
          <a:p>
            <a:pPr marL="342900" lvl="0" indent="-342900">
              <a:lnSpc>
                <a:spcPts val="2300"/>
              </a:lnSpc>
              <a:spcAft>
                <a:spcPts val="1800"/>
              </a:spcAft>
              <a:buClr>
                <a:srgbClr val="861F41"/>
              </a:buClr>
              <a:buSzPct val="122000"/>
              <a:buFont typeface="Arial" panose="020B0604020202020204" pitchFamily="34" charset="0"/>
              <a:buChar char="•"/>
            </a:pPr>
            <a:r>
              <a:rPr lang="en-US" sz="2000" spc="-50">
                <a:solidFill>
                  <a:schemeClr val="tx2"/>
                </a:solidFill>
                <a:latin typeface="+mn-lt"/>
                <a:ea typeface="Crimson Text Roman"/>
                <a:cs typeface="Calibri" panose="020F0502020204030204" pitchFamily="34" charset="0"/>
                <a:sym typeface="Crimson Text Roman"/>
              </a:rPr>
              <a:t>Choose one of each style for the </a:t>
            </a:r>
            <a:r>
              <a:rPr lang="en-US" sz="2000" b="0" spc="-50">
                <a:solidFill>
                  <a:schemeClr val="accent1"/>
                </a:solidFill>
                <a:latin typeface="+mn-lt"/>
                <a:ea typeface="Crimson Text Roman"/>
                <a:cs typeface="Calibri" panose="020F0502020204030204" pitchFamily="34" charset="0"/>
                <a:sym typeface="Crimson Text Roman"/>
              </a:rPr>
              <a:t>Introduction Slide </a:t>
            </a:r>
            <a:r>
              <a:rPr lang="en-US" sz="2000" spc="-50">
                <a:solidFill>
                  <a:schemeClr val="tx2"/>
                </a:solidFill>
                <a:latin typeface="+mn-lt"/>
                <a:ea typeface="Crimson Text Roman"/>
                <a:cs typeface="Calibri" panose="020F0502020204030204" pitchFamily="34" charset="0"/>
                <a:sym typeface="Crimson Text Roman"/>
              </a:rPr>
              <a:t>to open the presentation, </a:t>
            </a:r>
            <a:r>
              <a:rPr lang="en-US" sz="2000" spc="-50">
                <a:solidFill>
                  <a:schemeClr val="accent1"/>
                </a:solidFill>
                <a:latin typeface="+mn-lt"/>
                <a:ea typeface="Crimson Text Roman"/>
                <a:cs typeface="Calibri" panose="020F0502020204030204" pitchFamily="34" charset="0"/>
                <a:sym typeface="Crimson Text Roman"/>
              </a:rPr>
              <a:t>Title Slide </a:t>
            </a:r>
            <a:r>
              <a:rPr lang="en-US" sz="2000" spc="-50">
                <a:solidFill>
                  <a:schemeClr val="tx2"/>
                </a:solidFill>
                <a:latin typeface="+mn-lt"/>
                <a:ea typeface="Crimson Text Roman"/>
                <a:cs typeface="Calibri" panose="020F0502020204030204" pitchFamily="34" charset="0"/>
                <a:sym typeface="Crimson Text Roman"/>
              </a:rPr>
              <a:t>to introduce the presentation subject and </a:t>
            </a:r>
            <a:r>
              <a:rPr lang="en-US" sz="2000" spc="-50">
                <a:solidFill>
                  <a:schemeClr val="accent1"/>
                </a:solidFill>
                <a:latin typeface="+mn-lt"/>
                <a:ea typeface="Crimson Text Roman"/>
                <a:cs typeface="Calibri" panose="020F0502020204030204" pitchFamily="34" charset="0"/>
                <a:sym typeface="Crimson Text Roman"/>
              </a:rPr>
              <a:t>Section/Divider Slide </a:t>
            </a:r>
            <a:r>
              <a:rPr lang="en-US" sz="2000" spc="-50">
                <a:solidFill>
                  <a:schemeClr val="tx2"/>
                </a:solidFill>
                <a:latin typeface="+mn-lt"/>
                <a:ea typeface="Crimson Text Roman"/>
                <a:cs typeface="Calibri" panose="020F0502020204030204" pitchFamily="34" charset="0"/>
                <a:sym typeface="Crimson Text Roman"/>
              </a:rPr>
              <a:t>to use throughout the presentation.</a:t>
            </a:r>
          </a:p>
          <a:p>
            <a:pPr marL="342900" indent="-342900">
              <a:lnSpc>
                <a:spcPts val="2300"/>
              </a:lnSpc>
              <a:spcAft>
                <a:spcPts val="1800"/>
              </a:spcAft>
              <a:buClr>
                <a:srgbClr val="861F41"/>
              </a:buClr>
              <a:buSzPct val="122000"/>
              <a:buFont typeface="Arial" panose="020B0604020202020204" pitchFamily="34" charset="0"/>
              <a:buChar char="•"/>
            </a:pPr>
            <a:r>
              <a:rPr lang="en-US" sz="2000" spc="-50">
                <a:solidFill>
                  <a:schemeClr val="tx2"/>
                </a:solidFill>
                <a:latin typeface="+mn-lt"/>
                <a:ea typeface="Crimson Text Roman"/>
                <a:cs typeface="Calibri" panose="020F0502020204030204" pitchFamily="34" charset="0"/>
                <a:sym typeface="Crimson Text Roman"/>
              </a:rPr>
              <a:t>Select from the available </a:t>
            </a:r>
            <a:r>
              <a:rPr lang="en-US" sz="2000" spc="-50">
                <a:solidFill>
                  <a:schemeClr val="accent1"/>
                </a:solidFill>
                <a:latin typeface="+mn-lt"/>
                <a:ea typeface="Crimson Text Roman"/>
                <a:cs typeface="Calibri" panose="020F0502020204030204" pitchFamily="34" charset="0"/>
                <a:sym typeface="Crimson Text Roman"/>
              </a:rPr>
              <a:t>Content Slides </a:t>
            </a:r>
            <a:r>
              <a:rPr lang="en-US" sz="2000" spc="-50">
                <a:solidFill>
                  <a:schemeClr val="tx2"/>
                </a:solidFill>
                <a:latin typeface="+mn-lt"/>
                <a:ea typeface="Crimson Text Roman"/>
                <a:cs typeface="Calibri" panose="020F0502020204030204" pitchFamily="34" charset="0"/>
                <a:sym typeface="Crimson Text Roman"/>
              </a:rPr>
              <a:t>to suit your presentation.</a:t>
            </a:r>
          </a:p>
          <a:p>
            <a:pPr marL="342900" lvl="0" indent="-342900">
              <a:lnSpc>
                <a:spcPts val="2300"/>
              </a:lnSpc>
              <a:spcAft>
                <a:spcPts val="1800"/>
              </a:spcAft>
              <a:buClr>
                <a:srgbClr val="861F41"/>
              </a:buClr>
              <a:buSzPct val="122000"/>
              <a:buFont typeface="Arial" panose="020B0604020202020204" pitchFamily="34" charset="0"/>
              <a:buChar char="•"/>
            </a:pPr>
            <a:r>
              <a:rPr lang="en-US" sz="2000" spc="-50">
                <a:solidFill>
                  <a:schemeClr val="tx2"/>
                </a:solidFill>
                <a:latin typeface="+mn-lt"/>
                <a:ea typeface="Crimson Text Roman"/>
                <a:cs typeface="Calibri" panose="020F0502020204030204" pitchFamily="34" charset="0"/>
                <a:sym typeface="Crimson Text Roman"/>
              </a:rPr>
              <a:t>Right click (Windows) or double click (Mac) to select images or text blocks to edit them.</a:t>
            </a:r>
          </a:p>
          <a:p>
            <a:pPr marL="342900" lvl="0" indent="-342900">
              <a:lnSpc>
                <a:spcPts val="2300"/>
              </a:lnSpc>
              <a:spcAft>
                <a:spcPts val="1800"/>
              </a:spcAft>
              <a:buClr>
                <a:srgbClr val="861F41"/>
              </a:buClr>
              <a:buSzPct val="122000"/>
              <a:buFont typeface="Arial" panose="020B0604020202020204" pitchFamily="34" charset="0"/>
              <a:buChar char="•"/>
            </a:pPr>
            <a:r>
              <a:rPr lang="en-US" sz="2000" spc="-50">
                <a:solidFill>
                  <a:schemeClr val="tx2"/>
                </a:solidFill>
                <a:latin typeface="+mn-lt"/>
                <a:ea typeface="Crimson Text Roman"/>
                <a:cs typeface="Calibri" panose="020F0502020204030204" pitchFamily="34" charset="0"/>
                <a:sym typeface="Crimson Text Roman"/>
              </a:rPr>
              <a:t>Headers and Footers are included in the template. On the Ribbon, click Insert, select Header/Footer.</a:t>
            </a:r>
          </a:p>
          <a:p>
            <a:pPr marL="342900" lvl="0" indent="-342900">
              <a:lnSpc>
                <a:spcPts val="2300"/>
              </a:lnSpc>
              <a:spcAft>
                <a:spcPts val="1800"/>
              </a:spcAft>
              <a:buClr>
                <a:srgbClr val="861F41"/>
              </a:buClr>
              <a:buSzPct val="122000"/>
              <a:buFont typeface="Arial" panose="020B0604020202020204" pitchFamily="34" charset="0"/>
              <a:buChar char="•"/>
            </a:pPr>
            <a:r>
              <a:rPr lang="en-US" sz="2000" i="1" spc="-50">
                <a:solidFill>
                  <a:schemeClr val="tx2"/>
                </a:solidFill>
                <a:latin typeface="+mn-lt"/>
                <a:ea typeface="Crimson Text Roman"/>
                <a:cs typeface="Calibri" panose="020F0502020204030204" pitchFamily="34" charset="0"/>
                <a:sym typeface="Crimson Text Roman"/>
              </a:rPr>
              <a:t>Delete</a:t>
            </a:r>
            <a:r>
              <a:rPr lang="en-US" sz="2000" spc="-50">
                <a:solidFill>
                  <a:schemeClr val="tx2"/>
                </a:solidFill>
                <a:latin typeface="+mn-lt"/>
                <a:ea typeface="Crimson Text Roman"/>
                <a:cs typeface="Calibri" panose="020F0502020204030204" pitchFamily="34" charset="0"/>
                <a:sym typeface="Crimson Text Roman"/>
              </a:rPr>
              <a:t> the slides you do not need.</a:t>
            </a:r>
          </a:p>
          <a:p>
            <a:pPr marL="342900" lvl="0" indent="-342900">
              <a:lnSpc>
                <a:spcPts val="2300"/>
              </a:lnSpc>
              <a:spcAft>
                <a:spcPts val="600"/>
              </a:spcAft>
              <a:buClr>
                <a:srgbClr val="861F41"/>
              </a:buClr>
              <a:buSzPct val="122000"/>
              <a:buFont typeface="Arial" panose="020B0604020202020204" pitchFamily="34" charset="0"/>
              <a:buChar char="•"/>
            </a:pPr>
            <a:r>
              <a:rPr lang="en-US" sz="2000" i="1" spc="-50">
                <a:solidFill>
                  <a:schemeClr val="tx2"/>
                </a:solidFill>
                <a:latin typeface="+mn-lt"/>
                <a:ea typeface="Crimson Text Roman"/>
                <a:cs typeface="Calibri" panose="020F0502020204030204" pitchFamily="34" charset="0"/>
                <a:sym typeface="Crimson Text Roman"/>
              </a:rPr>
              <a:t>Save</a:t>
            </a:r>
            <a:r>
              <a:rPr lang="en-US" sz="2000" spc="-50">
                <a:solidFill>
                  <a:schemeClr val="tx2"/>
                </a:solidFill>
                <a:latin typeface="+mn-lt"/>
                <a:ea typeface="Crimson Text Roman"/>
                <a:cs typeface="Calibri" panose="020F0502020204030204" pitchFamily="34" charset="0"/>
                <a:sym typeface="Crimson Text Roman"/>
              </a:rPr>
              <a:t> the presentation with a new name as a PowerPoint or PDF.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D73706-A43D-8443-BDAF-FC042B0726B0}"/>
              </a:ext>
            </a:extLst>
          </p:cNvPr>
          <p:cNvSpPr txBox="1"/>
          <p:nvPr userDrawn="1"/>
        </p:nvSpPr>
        <p:spPr>
          <a:xfrm>
            <a:off x="162324" y="1476641"/>
            <a:ext cx="11867351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2000" b="1" i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DOWNLOAD THIS PRESENTATION BEFORE MAKING ANY CHANGES. DO NOT WORK IN THE TEMPLATE ONLINE!</a:t>
            </a:r>
          </a:p>
        </p:txBody>
      </p:sp>
    </p:spTree>
    <p:extLst>
      <p:ext uri="{BB962C8B-B14F-4D97-AF65-F5344CB8AC3E}">
        <p14:creationId xmlns:p14="http://schemas.microsoft.com/office/powerpoint/2010/main" val="30427148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Conte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D67DD5C-2CB4-0044-B276-05225ADB6A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6252" y="626786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F86563-3A86-4A57-907D-2BDC6959F1A9}" type="datetime12">
              <a:rPr lang="en-US" smtClean="0"/>
              <a:t>6:43 PM</a:t>
            </a:fld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DBDCD21-C5D4-C941-8A5F-FD39B6AC6E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43219" y="626786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09C6C-DCE0-E941-A415-8E34D22A3476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FA7289-03A1-544B-982B-8E57FA281C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0112" y="1584847"/>
            <a:ext cx="10171049" cy="41501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54424D0A-2180-534B-86E7-B64E7BCF55C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0377" y="885580"/>
            <a:ext cx="4383087" cy="590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 cap="all" spc="300" baseline="0">
                <a:solidFill>
                  <a:srgbClr val="74777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OPTIONAL SUBTITLE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4F31D9D-8B0E-DF4A-90A5-235917B76F3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0112" y="403651"/>
            <a:ext cx="5519588" cy="53962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3200" b="0" i="0" cap="all" spc="300" baseline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SLIDE TITLE/HEADER</a:t>
            </a:r>
          </a:p>
        </p:txBody>
      </p:sp>
    </p:spTree>
    <p:extLst>
      <p:ext uri="{BB962C8B-B14F-4D97-AF65-F5344CB8AC3E}">
        <p14:creationId xmlns:p14="http://schemas.microsoft.com/office/powerpoint/2010/main" val="28931401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Bio/w Image">
    <p:bg>
      <p:bgPr>
        <a:solidFill>
          <a:srgbClr val="FF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26">
            <a:extLst>
              <a:ext uri="{FF2B5EF4-FFF2-40B4-BE49-F238E27FC236}">
                <a16:creationId xmlns:a16="http://schemas.microsoft.com/office/drawing/2014/main" id="{4F0A8490-8A15-6E40-9B5B-4379A9936CCA}"/>
              </a:ext>
            </a:extLst>
          </p:cNvPr>
          <p:cNvSpPr/>
          <p:nvPr userDrawn="1"/>
        </p:nvSpPr>
        <p:spPr>
          <a:xfrm>
            <a:off x="1570135" y="2090167"/>
            <a:ext cx="1316285" cy="1316285"/>
          </a:xfrm>
          <a:prstGeom prst="ellipse">
            <a:avLst/>
          </a:prstGeom>
          <a:ln>
            <a:solidFill>
              <a:schemeClr val="accent2"/>
            </a:solidFill>
            <a:prstDash val="dash"/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A7A7A7"/>
                </a:solidFill>
              </a:defRPr>
            </a:pPr>
            <a:endParaRPr sz="1100"/>
          </a:p>
        </p:txBody>
      </p:sp>
      <p:sp>
        <p:nvSpPr>
          <p:cNvPr id="11" name="Oval 26">
            <a:extLst>
              <a:ext uri="{FF2B5EF4-FFF2-40B4-BE49-F238E27FC236}">
                <a16:creationId xmlns:a16="http://schemas.microsoft.com/office/drawing/2014/main" id="{54E56228-FB9B-AC4F-8941-1700F9A2EF94}"/>
              </a:ext>
            </a:extLst>
          </p:cNvPr>
          <p:cNvSpPr/>
          <p:nvPr userDrawn="1"/>
        </p:nvSpPr>
        <p:spPr>
          <a:xfrm>
            <a:off x="1563831" y="3547446"/>
            <a:ext cx="1316285" cy="1316285"/>
          </a:xfrm>
          <a:prstGeom prst="ellipse">
            <a:avLst/>
          </a:prstGeom>
          <a:ln>
            <a:solidFill>
              <a:schemeClr val="accent2"/>
            </a:solidFill>
            <a:prstDash val="dash"/>
            <a:miter/>
          </a:ln>
        </p:spPr>
        <p:txBody>
          <a:bodyPr lIns="45719" rIns="45719" anchor="ctr"/>
          <a:lstStyle/>
          <a:p>
            <a:pPr algn="l">
              <a:defRPr>
                <a:solidFill>
                  <a:srgbClr val="A7A7A7"/>
                </a:solidFill>
              </a:defRPr>
            </a:pPr>
            <a:endParaRPr sz="1100"/>
          </a:p>
        </p:txBody>
      </p:sp>
      <p:sp>
        <p:nvSpPr>
          <p:cNvPr id="10" name="Oval 26">
            <a:extLst>
              <a:ext uri="{FF2B5EF4-FFF2-40B4-BE49-F238E27FC236}">
                <a16:creationId xmlns:a16="http://schemas.microsoft.com/office/drawing/2014/main" id="{546E5CE3-7F26-E64D-88A4-D33A1C107FFA}"/>
              </a:ext>
            </a:extLst>
          </p:cNvPr>
          <p:cNvSpPr/>
          <p:nvPr userDrawn="1"/>
        </p:nvSpPr>
        <p:spPr>
          <a:xfrm>
            <a:off x="1563831" y="4995235"/>
            <a:ext cx="1316285" cy="1316285"/>
          </a:xfrm>
          <a:prstGeom prst="ellipse">
            <a:avLst/>
          </a:prstGeom>
          <a:ln>
            <a:solidFill>
              <a:schemeClr val="accent2"/>
            </a:solidFill>
            <a:prstDash val="dash"/>
            <a:miter/>
          </a:ln>
        </p:spPr>
        <p:txBody>
          <a:bodyPr lIns="45719" rIns="45719" anchor="ctr"/>
          <a:lstStyle/>
          <a:p>
            <a:pPr algn="l">
              <a:defRPr>
                <a:solidFill>
                  <a:srgbClr val="A7A7A7"/>
                </a:solidFill>
              </a:defRPr>
            </a:pPr>
            <a:endParaRPr sz="1100"/>
          </a:p>
        </p:txBody>
      </p:sp>
      <p:sp>
        <p:nvSpPr>
          <p:cNvPr id="21" name="Oval 26">
            <a:extLst>
              <a:ext uri="{FF2B5EF4-FFF2-40B4-BE49-F238E27FC236}">
                <a16:creationId xmlns:a16="http://schemas.microsoft.com/office/drawing/2014/main" id="{B7C51124-AFD3-D24D-9B81-DFB59C5CD4E2}"/>
              </a:ext>
            </a:extLst>
          </p:cNvPr>
          <p:cNvSpPr/>
          <p:nvPr userDrawn="1"/>
        </p:nvSpPr>
        <p:spPr>
          <a:xfrm>
            <a:off x="6743686" y="5012167"/>
            <a:ext cx="1316285" cy="1316285"/>
          </a:xfrm>
          <a:prstGeom prst="ellipse">
            <a:avLst/>
          </a:prstGeom>
          <a:ln>
            <a:solidFill>
              <a:schemeClr val="accent2"/>
            </a:solidFill>
            <a:prstDash val="dash"/>
            <a:miter/>
          </a:ln>
        </p:spPr>
        <p:txBody>
          <a:bodyPr lIns="45719" rIns="45719" anchor="ctr"/>
          <a:lstStyle/>
          <a:p>
            <a:pPr algn="l">
              <a:defRPr>
                <a:solidFill>
                  <a:srgbClr val="A7A7A7"/>
                </a:solidFill>
              </a:defRPr>
            </a:pPr>
            <a:endParaRPr sz="1100"/>
          </a:p>
        </p:txBody>
      </p:sp>
      <p:sp>
        <p:nvSpPr>
          <p:cNvPr id="22" name="Oval 26">
            <a:extLst>
              <a:ext uri="{FF2B5EF4-FFF2-40B4-BE49-F238E27FC236}">
                <a16:creationId xmlns:a16="http://schemas.microsoft.com/office/drawing/2014/main" id="{BD52CF3E-5EF3-EF43-BEC0-D363E491C3F1}"/>
              </a:ext>
            </a:extLst>
          </p:cNvPr>
          <p:cNvSpPr/>
          <p:nvPr userDrawn="1"/>
        </p:nvSpPr>
        <p:spPr>
          <a:xfrm>
            <a:off x="6743686" y="3564378"/>
            <a:ext cx="1316285" cy="1316285"/>
          </a:xfrm>
          <a:prstGeom prst="ellipse">
            <a:avLst/>
          </a:prstGeom>
          <a:ln>
            <a:solidFill>
              <a:schemeClr val="accent2"/>
            </a:solidFill>
            <a:prstDash val="dash"/>
            <a:miter/>
          </a:ln>
        </p:spPr>
        <p:txBody>
          <a:bodyPr lIns="45719" rIns="45719" anchor="ctr"/>
          <a:lstStyle/>
          <a:p>
            <a:pPr algn="l">
              <a:defRPr>
                <a:solidFill>
                  <a:srgbClr val="A7A7A7"/>
                </a:solidFill>
              </a:defRPr>
            </a:pPr>
            <a:endParaRPr sz="1100"/>
          </a:p>
        </p:txBody>
      </p:sp>
      <p:sp>
        <p:nvSpPr>
          <p:cNvPr id="25" name="Oval 26">
            <a:extLst>
              <a:ext uri="{FF2B5EF4-FFF2-40B4-BE49-F238E27FC236}">
                <a16:creationId xmlns:a16="http://schemas.microsoft.com/office/drawing/2014/main" id="{D859021A-AA18-EE4C-85EF-8AA486BBC4FD}"/>
              </a:ext>
            </a:extLst>
          </p:cNvPr>
          <p:cNvSpPr/>
          <p:nvPr userDrawn="1"/>
        </p:nvSpPr>
        <p:spPr>
          <a:xfrm>
            <a:off x="6749990" y="2107099"/>
            <a:ext cx="1316285" cy="1316285"/>
          </a:xfrm>
          <a:prstGeom prst="ellipse">
            <a:avLst/>
          </a:prstGeom>
          <a:ln>
            <a:solidFill>
              <a:schemeClr val="accent2"/>
            </a:solidFill>
            <a:prstDash val="dash"/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A7A7A7"/>
                </a:solidFill>
              </a:defRPr>
            </a:pPr>
            <a:endParaRPr sz="110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E49E2BD-186F-B044-BCF4-102EB340B4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27135" y="3615802"/>
            <a:ext cx="1185332" cy="1185332"/>
          </a:xfrm>
          <a:prstGeom prst="ellipse">
            <a:avLst/>
          </a:prstGeom>
        </p:spPr>
        <p:txBody>
          <a:bodyPr vert="horz" anchor="ctr" anchorCtr="0">
            <a:normAutofit/>
          </a:bodyPr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5">
            <a:extLst>
              <a:ext uri="{FF2B5EF4-FFF2-40B4-BE49-F238E27FC236}">
                <a16:creationId xmlns:a16="http://schemas.microsoft.com/office/drawing/2014/main" id="{8D676FC6-68D6-5447-BA8A-8DB930EF20B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806989" y="3632735"/>
            <a:ext cx="1185332" cy="1185332"/>
          </a:xfrm>
          <a:prstGeom prst="ellipse">
            <a:avLst/>
          </a:prstGeom>
        </p:spPr>
        <p:txBody>
          <a:bodyPr vert="horz" anchor="ctr" anchorCtr="0">
            <a:normAutofit/>
          </a:bodyPr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5">
            <a:extLst>
              <a:ext uri="{FF2B5EF4-FFF2-40B4-BE49-F238E27FC236}">
                <a16:creationId xmlns:a16="http://schemas.microsoft.com/office/drawing/2014/main" id="{36574128-CC32-D042-9A4A-C8B4264626D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12634" y="2177598"/>
            <a:ext cx="1185332" cy="1185332"/>
          </a:xfrm>
          <a:prstGeom prst="ellipse">
            <a:avLst/>
          </a:prstGeom>
        </p:spPr>
        <p:txBody>
          <a:bodyPr vert="horz" anchor="ctr" anchorCtr="0">
            <a:normAutofit/>
          </a:bodyPr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5">
            <a:extLst>
              <a:ext uri="{FF2B5EF4-FFF2-40B4-BE49-F238E27FC236}">
                <a16:creationId xmlns:a16="http://schemas.microsoft.com/office/drawing/2014/main" id="{3F4C7721-72F3-7346-9109-F1DC663464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2779" y="5058522"/>
            <a:ext cx="1185332" cy="1185332"/>
          </a:xfrm>
          <a:prstGeom prst="ellipse">
            <a:avLst/>
          </a:prstGeom>
        </p:spPr>
        <p:txBody>
          <a:bodyPr vert="horz" anchor="ctr" anchorCtr="0">
            <a:normAutofit/>
          </a:bodyPr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5">
            <a:extLst>
              <a:ext uri="{FF2B5EF4-FFF2-40B4-BE49-F238E27FC236}">
                <a16:creationId xmlns:a16="http://schemas.microsoft.com/office/drawing/2014/main" id="{F7AC3798-78A3-D745-B993-33EEA2D8C30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12633" y="5075456"/>
            <a:ext cx="1185332" cy="1185332"/>
          </a:xfrm>
          <a:prstGeom prst="ellipse">
            <a:avLst/>
          </a:prstGeom>
        </p:spPr>
        <p:txBody>
          <a:bodyPr vert="horz" anchor="ctr" anchorCtr="0">
            <a:normAutofit/>
          </a:bodyPr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DB9F827F-C87C-0D4A-958D-970B35950F0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639554" y="2157278"/>
            <a:ext cx="1185332" cy="1185332"/>
          </a:xfrm>
          <a:prstGeom prst="ellipse">
            <a:avLst/>
          </a:prstGeom>
        </p:spPr>
        <p:txBody>
          <a:bodyPr vert="horz" anchor="ctr" anchorCtr="0">
            <a:normAutofit/>
          </a:bodyPr>
          <a:lstStyle>
            <a:lvl1pPr marL="0" indent="0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404DFCD9-1932-AB4C-B15C-26DCD710317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33049" y="421499"/>
            <a:ext cx="5437827" cy="53962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3200" b="0" i="0" cap="all" spc="300" baseline="0">
                <a:solidFill>
                  <a:schemeClr val="accent2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SLIDE TITLE/HEADER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5DD694D2-9047-2940-A6F3-F8086D2CAE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33049" y="989755"/>
            <a:ext cx="4383087" cy="590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 cap="all" spc="300" baseline="0">
                <a:solidFill>
                  <a:srgbClr val="74777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OPTIONAL 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A1AA93-9195-1A4D-875C-92B049858FF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014819" y="2069082"/>
            <a:ext cx="3218823" cy="1336675"/>
          </a:xfrm>
        </p:spPr>
        <p:txBody>
          <a:bodyPr>
            <a:normAutofit/>
          </a:bodyPr>
          <a:lstStyle>
            <a:lvl1pPr>
              <a:defRPr sz="1800"/>
            </a:lvl1pPr>
            <a:lvl2pPr marL="233363" indent="223838">
              <a:tabLst/>
              <a:defRPr sz="1600"/>
            </a:lvl2pPr>
            <a:lvl3pPr marL="233363" indent="223838">
              <a:tabLst/>
              <a:defRPr sz="1600"/>
            </a:lvl3pPr>
          </a:lstStyle>
          <a:p>
            <a:pPr lvl="0"/>
            <a:r>
              <a:rPr lang="en-US" dirty="0"/>
              <a:t>Name/Title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4561FA1B-C6FA-834D-816A-A8939B18F99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014819" y="3591400"/>
            <a:ext cx="3218823" cy="1336675"/>
          </a:xfrm>
        </p:spPr>
        <p:txBody>
          <a:bodyPr>
            <a:normAutofit/>
          </a:bodyPr>
          <a:lstStyle>
            <a:lvl1pPr>
              <a:defRPr sz="1800"/>
            </a:lvl1pPr>
            <a:lvl2pPr marL="233363" indent="223838">
              <a:tabLst/>
              <a:defRPr sz="1600"/>
            </a:lvl2pPr>
            <a:lvl3pPr marL="233363" indent="223838">
              <a:tabLst/>
              <a:defRPr sz="1600"/>
            </a:lvl3pPr>
          </a:lstStyle>
          <a:p>
            <a:pPr lvl="0"/>
            <a:r>
              <a:rPr lang="en-US" dirty="0"/>
              <a:t>Name/Title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A31831D2-F7F0-EC4A-91DA-D61E138AAB5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014818" y="5075456"/>
            <a:ext cx="3218823" cy="1336675"/>
          </a:xfrm>
        </p:spPr>
        <p:txBody>
          <a:bodyPr>
            <a:normAutofit/>
          </a:bodyPr>
          <a:lstStyle>
            <a:lvl1pPr>
              <a:defRPr sz="1800"/>
            </a:lvl1pPr>
            <a:lvl2pPr marL="233363" indent="223838">
              <a:tabLst/>
              <a:defRPr sz="1600"/>
            </a:lvl2pPr>
            <a:lvl3pPr marL="233363" indent="223838">
              <a:tabLst/>
              <a:defRPr sz="1600"/>
            </a:lvl3pPr>
          </a:lstStyle>
          <a:p>
            <a:pPr lvl="0"/>
            <a:r>
              <a:rPr lang="en-US" dirty="0"/>
              <a:t>Name/Title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74FF7665-26DB-CA45-A9DC-E8FCF50EC6D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81358" y="2069082"/>
            <a:ext cx="3218823" cy="1336675"/>
          </a:xfrm>
        </p:spPr>
        <p:txBody>
          <a:bodyPr>
            <a:normAutofit/>
          </a:bodyPr>
          <a:lstStyle>
            <a:lvl1pPr>
              <a:defRPr sz="1800"/>
            </a:lvl1pPr>
            <a:lvl2pPr marL="233363" indent="223838">
              <a:tabLst/>
              <a:defRPr sz="1600"/>
            </a:lvl2pPr>
            <a:lvl3pPr marL="233363" indent="223838">
              <a:tabLst/>
              <a:defRPr sz="1600"/>
            </a:lvl3pPr>
          </a:lstStyle>
          <a:p>
            <a:pPr lvl="0"/>
            <a:r>
              <a:rPr lang="en-US" dirty="0"/>
              <a:t>Name/Title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540E6477-E10E-5943-B727-4E8695325AD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181358" y="3591400"/>
            <a:ext cx="3218823" cy="1336675"/>
          </a:xfrm>
        </p:spPr>
        <p:txBody>
          <a:bodyPr>
            <a:normAutofit/>
          </a:bodyPr>
          <a:lstStyle>
            <a:lvl1pPr>
              <a:defRPr sz="1800"/>
            </a:lvl1pPr>
            <a:lvl2pPr marL="233363" indent="223838">
              <a:tabLst/>
              <a:defRPr sz="1600"/>
            </a:lvl2pPr>
            <a:lvl3pPr marL="233363" indent="223838">
              <a:tabLst/>
              <a:defRPr sz="1600"/>
            </a:lvl3pPr>
          </a:lstStyle>
          <a:p>
            <a:pPr lvl="0"/>
            <a:r>
              <a:rPr lang="en-US" dirty="0"/>
              <a:t>Name/Title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BA24EF87-6F27-4840-B36A-FAE31D7774A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181357" y="5075456"/>
            <a:ext cx="3218823" cy="1336675"/>
          </a:xfrm>
        </p:spPr>
        <p:txBody>
          <a:bodyPr>
            <a:normAutofit/>
          </a:bodyPr>
          <a:lstStyle>
            <a:lvl1pPr>
              <a:defRPr sz="1800"/>
            </a:lvl1pPr>
            <a:lvl2pPr marL="233363" indent="223838">
              <a:tabLst/>
              <a:defRPr sz="1600"/>
            </a:lvl2pPr>
            <a:lvl3pPr marL="233363" indent="223838">
              <a:tabLst/>
              <a:defRPr sz="1600"/>
            </a:lvl3pPr>
          </a:lstStyle>
          <a:p>
            <a:pPr lvl="0"/>
            <a:r>
              <a:rPr lang="en-US" dirty="0"/>
              <a:t>Name/Title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2" name="Date Placeholder 3">
            <a:extLst>
              <a:ext uri="{FF2B5EF4-FFF2-40B4-BE49-F238E27FC236}">
                <a16:creationId xmlns:a16="http://schemas.microsoft.com/office/drawing/2014/main" id="{5A2F7AF6-64E0-E04C-B359-F3EEF5605F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6252" y="626786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0A0C6-1467-4937-AC00-F5AD29138D58}" type="datetime12">
              <a:rPr lang="en-US" smtClean="0"/>
              <a:t>6:44 PM</a:t>
            </a:fld>
            <a:endParaRPr lang="en-US"/>
          </a:p>
        </p:txBody>
      </p:sp>
      <p:sp>
        <p:nvSpPr>
          <p:cNvPr id="43" name="Slide Number Placeholder 5">
            <a:extLst>
              <a:ext uri="{FF2B5EF4-FFF2-40B4-BE49-F238E27FC236}">
                <a16:creationId xmlns:a16="http://schemas.microsoft.com/office/drawing/2014/main" id="{4C5B8CEA-3095-0840-9348-707AB93D84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43219" y="626786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09C6C-DCE0-E941-A415-8E34D22A3476}" type="slidenum">
              <a:rPr lang="en-US" smtClean="0"/>
              <a:t>‹#›</a:t>
            </a:fld>
            <a:endParaRPr lang="en-US"/>
          </a:p>
        </p:txBody>
      </p:sp>
      <p:sp>
        <p:nvSpPr>
          <p:cNvPr id="26" name="Straight Connector 16">
            <a:extLst>
              <a:ext uri="{FF2B5EF4-FFF2-40B4-BE49-F238E27FC236}">
                <a16:creationId xmlns:a16="http://schemas.microsoft.com/office/drawing/2014/main" id="{267D8B6A-548E-544E-BF1A-AA33A3BCAE8A}"/>
              </a:ext>
            </a:extLst>
          </p:cNvPr>
          <p:cNvSpPr/>
          <p:nvPr userDrawn="1"/>
        </p:nvSpPr>
        <p:spPr>
          <a:xfrm flipH="1">
            <a:off x="1298316" y="412945"/>
            <a:ext cx="1" cy="5071163"/>
          </a:xfrm>
          <a:prstGeom prst="line">
            <a:avLst/>
          </a:prstGeom>
          <a:ln>
            <a:solidFill>
              <a:srgbClr val="E87822"/>
            </a:solidFill>
            <a:prstDash val="dash"/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" name="Straight Connector 19">
            <a:extLst>
              <a:ext uri="{FF2B5EF4-FFF2-40B4-BE49-F238E27FC236}">
                <a16:creationId xmlns:a16="http://schemas.microsoft.com/office/drawing/2014/main" id="{999C2FEF-DA0F-C94F-8E28-0C16A104CCE9}"/>
              </a:ext>
            </a:extLst>
          </p:cNvPr>
          <p:cNvSpPr/>
          <p:nvPr userDrawn="1"/>
        </p:nvSpPr>
        <p:spPr>
          <a:xfrm>
            <a:off x="273536" y="1993185"/>
            <a:ext cx="7847127" cy="20548"/>
          </a:xfrm>
          <a:prstGeom prst="line">
            <a:avLst/>
          </a:prstGeom>
          <a:ln>
            <a:solidFill>
              <a:srgbClr val="E87822"/>
            </a:solidFill>
            <a:prstDash val="dash"/>
            <a:miter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54297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Imag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 userDrawn="1"/>
        </p:nvSpPr>
        <p:spPr>
          <a:xfrm>
            <a:off x="-15607" y="-643262"/>
            <a:ext cx="12223214" cy="8144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endParaRPr lang="en-US"/>
          </a:p>
        </p:txBody>
      </p:sp>
      <p:sp>
        <p:nvSpPr>
          <p:cNvPr id="26" name="Picture Placeholder 5"/>
          <p:cNvSpPr>
            <a:spLocks noGrp="1"/>
          </p:cNvSpPr>
          <p:nvPr userDrawn="1"/>
        </p:nvSpPr>
        <p:spPr>
          <a:xfrm>
            <a:off x="-15607" y="-643262"/>
            <a:ext cx="12223214" cy="8144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endParaRPr lang="en-US"/>
          </a:p>
        </p:txBody>
      </p:sp>
      <p:sp>
        <p:nvSpPr>
          <p:cNvPr id="27" name="TextBox 26"/>
          <p:cNvSpPr txBox="1"/>
          <p:nvPr userDrawn="1"/>
        </p:nvSpPr>
        <p:spPr>
          <a:xfrm>
            <a:off x="-990600" y="1718733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481119" y="3960172"/>
            <a:ext cx="5515968" cy="2280418"/>
          </a:xfrm>
          <a:prstGeom prst="rect">
            <a:avLst/>
          </a:prstGeom>
        </p:spPr>
        <p:txBody>
          <a:bodyPr/>
          <a:lstStyle/>
          <a:p>
            <a:r>
              <a:rPr lang="en-US"/>
              <a:t>Drag photo or click icon to add picture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90E98A8-FAFC-C948-9FBB-FDD3964D7B6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73670" y="306441"/>
            <a:ext cx="5437827" cy="53962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3200" b="0" i="0" cap="all" spc="300" baseline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SLIDE TITLE/HEADER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498FAA4A-8B4C-794C-A5E4-D42B92DF70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73670" y="874697"/>
            <a:ext cx="4383087" cy="590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 cap="all" spc="300" baseline="0">
                <a:solidFill>
                  <a:srgbClr val="74777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OPTIONAL SUBTITLE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DADF6E-309E-9841-97EA-6DE16AA25DC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81119" y="1554163"/>
            <a:ext cx="5516562" cy="22804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903B478-E948-7245-98E9-60BB2E08069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242491" y="1554163"/>
            <a:ext cx="5516562" cy="22804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68596444-8396-304F-811A-23EE779378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6252" y="626786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AFD890-3B10-4E5E-BE5B-805B8527E1AD}" type="datetime12">
              <a:rPr lang="en-US" smtClean="0"/>
              <a:t>6:44 PM</a:t>
            </a:fld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F581CA7C-3879-174C-A853-8D8B594F8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43219" y="626786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09C6C-DCE0-E941-A415-8E34D22A3476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34FF7080-B68E-6C41-8F1D-B5B73C743906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242491" y="3960172"/>
            <a:ext cx="5515968" cy="2280418"/>
          </a:xfrm>
          <a:prstGeom prst="rect">
            <a:avLst/>
          </a:prstGeom>
        </p:spPr>
        <p:txBody>
          <a:bodyPr/>
          <a:lstStyle/>
          <a:p>
            <a:r>
              <a:rPr lang="en-US"/>
              <a:t>Drag photo or 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501971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Imag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26"/>
          <p:cNvSpPr/>
          <p:nvPr userDrawn="1"/>
        </p:nvSpPr>
        <p:spPr>
          <a:xfrm>
            <a:off x="154245" y="330705"/>
            <a:ext cx="3753830" cy="3753830"/>
          </a:xfrm>
          <a:prstGeom prst="ellipse">
            <a:avLst/>
          </a:prstGeom>
          <a:ln>
            <a:solidFill>
              <a:schemeClr val="accent2"/>
            </a:solidFill>
            <a:prstDash val="dash"/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A7A7A7"/>
                </a:solidFill>
              </a:defRPr>
            </a:pPr>
            <a:endParaRPr/>
          </a:p>
        </p:txBody>
      </p:sp>
      <p:sp>
        <p:nvSpPr>
          <p:cNvPr id="9" name="Line"/>
          <p:cNvSpPr/>
          <p:nvPr userDrawn="1"/>
        </p:nvSpPr>
        <p:spPr>
          <a:xfrm>
            <a:off x="3671292" y="3175676"/>
            <a:ext cx="595908" cy="430409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lIns="45719" rIns="45719"/>
          <a:lstStyle/>
          <a:p>
            <a:endParaRPr b="0" i="0">
              <a:latin typeface="Calibri Light" panose="020F0302020204030204" pitchFamily="34" charset="0"/>
            </a:endParaRPr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10" hasCustomPrompt="1"/>
          </p:nvPr>
        </p:nvSpPr>
        <p:spPr>
          <a:xfrm>
            <a:off x="295493" y="471954"/>
            <a:ext cx="3474693" cy="3474693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Drag photo or click icon to add picture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2324870-44AA-9D41-B0F7-6CD68F638C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192533" y="545690"/>
            <a:ext cx="5437827" cy="539629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3200" b="0" i="0" cap="all" spc="300" baseline="0">
                <a:solidFill>
                  <a:schemeClr val="accent2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SLIDE TITLE/HEADER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A07226D-3F3B-4E48-A675-F83935AE123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719903" y="1113946"/>
            <a:ext cx="4383087" cy="5905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 cap="all" spc="300" baseline="0">
                <a:solidFill>
                  <a:srgbClr val="74777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OPTIONAL SUBTITLE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4C01FD-0D76-5941-9146-BB219C83602B}"/>
              </a:ext>
            </a:extLst>
          </p:cNvPr>
          <p:cNvSpPr/>
          <p:nvPr userDrawn="1"/>
        </p:nvSpPr>
        <p:spPr>
          <a:xfrm>
            <a:off x="4267200" y="2192594"/>
            <a:ext cx="7020232" cy="4119716"/>
          </a:xfrm>
          <a:prstGeom prst="rect">
            <a:avLst/>
          </a:prstGeom>
          <a:ln w="9525">
            <a:solidFill>
              <a:srgbClr val="E87822"/>
            </a:solidFill>
            <a:prstDash val="dash"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rtlCol="0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53CDEC-7F1D-0E45-B5FE-EC45CAA41C2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494727" y="2421228"/>
            <a:ext cx="6593961" cy="3696997"/>
          </a:xfrm>
          <a:prstGeom prst="rect">
            <a:avLst/>
          </a:prstGeom>
        </p:spPr>
        <p:txBody>
          <a:bodyPr/>
          <a:lstStyle>
            <a:lvl1pPr>
              <a:buClr>
                <a:srgbClr val="E87822"/>
              </a:buClr>
              <a:defRPr b="0" i="0">
                <a:ln>
                  <a:noFill/>
                </a:ln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rgbClr val="E87822"/>
              </a:buClr>
              <a:defRPr sz="2400" b="0" i="0">
                <a:ln>
                  <a:noFill/>
                </a:ln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rgbClr val="E87822"/>
              </a:buClr>
              <a:defRPr sz="2400" b="0" i="0">
                <a:ln>
                  <a:noFill/>
                </a:ln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rgbClr val="E87822"/>
              </a:buClr>
              <a:defRPr sz="2400" b="0" i="0">
                <a:ln>
                  <a:noFill/>
                </a:ln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buClr>
                <a:srgbClr val="E87822"/>
              </a:buClr>
              <a:defRPr sz="2400" b="0" i="0">
                <a:ln>
                  <a:noFill/>
                </a:ln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64D8D36-E39E-D746-B2E2-78361F8B9A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6252" y="626786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568E87-818A-4688-8D31-AE7391485800}" type="datetime12">
              <a:rPr lang="en-US" smtClean="0"/>
              <a:t>6:44 PM</a:t>
            </a:fld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41F025B-672E-C74E-8BF7-7B23C9FE3B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43219" y="626786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09C6C-DCE0-E941-A415-8E34D22A3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3265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ollag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 userDrawn="1"/>
        </p:nvSpPr>
        <p:spPr>
          <a:xfrm>
            <a:off x="-15607" y="-643262"/>
            <a:ext cx="12223214" cy="8144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endParaRPr lang="en-US"/>
          </a:p>
        </p:txBody>
      </p:sp>
      <p:sp>
        <p:nvSpPr>
          <p:cNvPr id="26" name="Picture Placeholder 5"/>
          <p:cNvSpPr>
            <a:spLocks noGrp="1"/>
          </p:cNvSpPr>
          <p:nvPr userDrawn="1"/>
        </p:nvSpPr>
        <p:spPr>
          <a:xfrm>
            <a:off x="-15607" y="-643262"/>
            <a:ext cx="12223214" cy="8144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endParaRPr lang="en-US"/>
          </a:p>
        </p:txBody>
      </p:sp>
      <p:sp>
        <p:nvSpPr>
          <p:cNvPr id="27" name="TextBox 26"/>
          <p:cNvSpPr txBox="1"/>
          <p:nvPr userDrawn="1"/>
        </p:nvSpPr>
        <p:spPr>
          <a:xfrm>
            <a:off x="-990600" y="1718733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312797" y="457200"/>
            <a:ext cx="4873752" cy="3051680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lvl1pPr>
          </a:lstStyle>
          <a:p>
            <a:r>
              <a:rPr lang="en-US"/>
              <a:t>Drag photo or click icon to add picture</a:t>
            </a:r>
          </a:p>
          <a:p>
            <a:endParaRPr lang="en-US"/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263980" y="457200"/>
            <a:ext cx="2669059" cy="30521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Drag photo or click icon to add picture</a:t>
            </a:r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320541" y="3595817"/>
            <a:ext cx="7612498" cy="26720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Drag photo or click icon to add picture</a:t>
            </a:r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8025087" y="457201"/>
            <a:ext cx="3856007" cy="5810662"/>
          </a:xfrm>
          <a:prstGeom prst="rect">
            <a:avLst/>
          </a:prstGeom>
        </p:spPr>
        <p:txBody>
          <a:bodyPr/>
          <a:lstStyle/>
          <a:p>
            <a:r>
              <a:rPr lang="en-US"/>
              <a:t>Drag photo or click icon to add picture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72B09E4-0878-A943-A0C9-068F938ECA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6252" y="626786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871332-AB5F-4C48-98D9-B39051502698}" type="datetime12">
              <a:rPr lang="en-US" smtClean="0"/>
              <a:t>6:44 PM</a:t>
            </a:fld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D59122B-2404-7045-A0CD-CC87F7B458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43219" y="626786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09C6C-DCE0-E941-A415-8E34D22A3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9280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Polyg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3724851-C1A4-0946-A78B-C1A1D86E976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0112" y="403651"/>
            <a:ext cx="5519588" cy="53962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3200" b="0" i="0" cap="all" spc="300" baseline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SLIDE TITLE/HEADER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E4677CB9-D50A-174F-A668-854E33BDCE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4891" y="5984590"/>
            <a:ext cx="2212615" cy="2212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0365C-4BBD-475B-BB2B-E3C49B604E5B}" type="datetime12">
              <a:rPr lang="en-US" smtClean="0"/>
              <a:t>6:44 PM</a:t>
            </a:fld>
            <a:endParaRPr lang="en-US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19BE48E9-05AF-2D4C-AB0F-E62D06427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43219" y="626786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09C6C-DCE0-E941-A415-8E34D22A3476}" type="slidenum">
              <a:rPr lang="en-US" smtClean="0"/>
              <a:t>‹#›</a:t>
            </a:fld>
            <a:endParaRPr lang="en-US"/>
          </a:p>
        </p:txBody>
      </p:sp>
      <p:sp>
        <p:nvSpPr>
          <p:cNvPr id="26" name="Oval 26">
            <a:extLst>
              <a:ext uri="{FF2B5EF4-FFF2-40B4-BE49-F238E27FC236}">
                <a16:creationId xmlns:a16="http://schemas.microsoft.com/office/drawing/2014/main" id="{7703E2F7-B7DA-7743-BEFC-427FCB4F080F}"/>
              </a:ext>
            </a:extLst>
          </p:cNvPr>
          <p:cNvSpPr/>
          <p:nvPr userDrawn="1"/>
        </p:nvSpPr>
        <p:spPr>
          <a:xfrm>
            <a:off x="2331112" y="2287236"/>
            <a:ext cx="2356101" cy="2012479"/>
          </a:xfrm>
          <a:prstGeom prst="hexagon">
            <a:avLst/>
          </a:prstGeom>
          <a:solidFill>
            <a:schemeClr val="bg1"/>
          </a:solidFill>
          <a:ln>
            <a:solidFill>
              <a:schemeClr val="accent2"/>
            </a:solidFill>
            <a:prstDash val="dash"/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A7A7A7"/>
                </a:solidFill>
              </a:defRPr>
            </a:pPr>
            <a:endParaRPr/>
          </a:p>
        </p:txBody>
      </p:sp>
      <p:sp>
        <p:nvSpPr>
          <p:cNvPr id="27" name="Picture Placeholder 35">
            <a:extLst>
              <a:ext uri="{FF2B5EF4-FFF2-40B4-BE49-F238E27FC236}">
                <a16:creationId xmlns:a16="http://schemas.microsoft.com/office/drawing/2014/main" id="{85107757-82E1-E646-B466-AF88556711F2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2418712" y="2376405"/>
            <a:ext cx="2180900" cy="1834140"/>
          </a:xfrm>
          <a:prstGeom prst="hexagon">
            <a:avLst>
              <a:gd name="adj" fmla="val 26166"/>
              <a:gd name="vf" fmla="val 115470"/>
            </a:avLst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 dirty="0"/>
              <a:t>Drag photo or click icon to add picture</a:t>
            </a:r>
          </a:p>
        </p:txBody>
      </p:sp>
      <p:sp>
        <p:nvSpPr>
          <p:cNvPr id="30" name="Oval 26">
            <a:extLst>
              <a:ext uri="{FF2B5EF4-FFF2-40B4-BE49-F238E27FC236}">
                <a16:creationId xmlns:a16="http://schemas.microsoft.com/office/drawing/2014/main" id="{1740A9D3-E8CF-8745-90F6-ED5D6C328AF9}"/>
              </a:ext>
            </a:extLst>
          </p:cNvPr>
          <p:cNvSpPr/>
          <p:nvPr userDrawn="1"/>
        </p:nvSpPr>
        <p:spPr>
          <a:xfrm>
            <a:off x="402861" y="1239146"/>
            <a:ext cx="2356101" cy="2012479"/>
          </a:xfrm>
          <a:prstGeom prst="hexagon">
            <a:avLst/>
          </a:prstGeom>
          <a:solidFill>
            <a:schemeClr val="bg1"/>
          </a:solidFill>
          <a:ln>
            <a:solidFill>
              <a:schemeClr val="accent2"/>
            </a:solidFill>
            <a:prstDash val="dash"/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A7A7A7"/>
                </a:solidFill>
              </a:defRPr>
            </a:pPr>
            <a:endParaRPr/>
          </a:p>
        </p:txBody>
      </p:sp>
      <p:sp>
        <p:nvSpPr>
          <p:cNvPr id="31" name="Picture Placeholder 35">
            <a:extLst>
              <a:ext uri="{FF2B5EF4-FFF2-40B4-BE49-F238E27FC236}">
                <a16:creationId xmlns:a16="http://schemas.microsoft.com/office/drawing/2014/main" id="{96CEA804-AF31-094A-8109-480561F8952C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90461" y="1328315"/>
            <a:ext cx="2180900" cy="1834140"/>
          </a:xfrm>
          <a:prstGeom prst="hexagon">
            <a:avLst>
              <a:gd name="adj" fmla="val 26166"/>
              <a:gd name="vf" fmla="val 115470"/>
            </a:avLst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 dirty="0"/>
              <a:t>Drag photo or click icon to add picture</a:t>
            </a:r>
          </a:p>
        </p:txBody>
      </p:sp>
      <p:sp>
        <p:nvSpPr>
          <p:cNvPr id="32" name="Oval 26">
            <a:extLst>
              <a:ext uri="{FF2B5EF4-FFF2-40B4-BE49-F238E27FC236}">
                <a16:creationId xmlns:a16="http://schemas.microsoft.com/office/drawing/2014/main" id="{9AF44EFC-655E-9947-BB95-E6C61CA967D2}"/>
              </a:ext>
            </a:extLst>
          </p:cNvPr>
          <p:cNvSpPr/>
          <p:nvPr userDrawn="1"/>
        </p:nvSpPr>
        <p:spPr>
          <a:xfrm>
            <a:off x="402861" y="3340794"/>
            <a:ext cx="2356101" cy="2012479"/>
          </a:xfrm>
          <a:prstGeom prst="hexagon">
            <a:avLst/>
          </a:prstGeom>
          <a:solidFill>
            <a:schemeClr val="bg1"/>
          </a:solidFill>
          <a:ln>
            <a:solidFill>
              <a:schemeClr val="accent2"/>
            </a:solidFill>
            <a:prstDash val="dash"/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A7A7A7"/>
                </a:solidFill>
              </a:defRPr>
            </a:pPr>
            <a:endParaRPr/>
          </a:p>
        </p:txBody>
      </p:sp>
      <p:sp>
        <p:nvSpPr>
          <p:cNvPr id="33" name="Picture Placeholder 35">
            <a:extLst>
              <a:ext uri="{FF2B5EF4-FFF2-40B4-BE49-F238E27FC236}">
                <a16:creationId xmlns:a16="http://schemas.microsoft.com/office/drawing/2014/main" id="{822E1871-B798-7245-91AB-D2E5569F4506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490461" y="3429963"/>
            <a:ext cx="2180900" cy="1834140"/>
          </a:xfrm>
          <a:prstGeom prst="hexagon">
            <a:avLst>
              <a:gd name="adj" fmla="val 26166"/>
              <a:gd name="vf" fmla="val 115470"/>
            </a:avLst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 dirty="0"/>
              <a:t>Drag photo or click icon to add picture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0D3A8C6D-6C20-CD45-879E-CC1BEA7059A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710064" y="1617512"/>
            <a:ext cx="5050666" cy="2012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1" name="Oval 26">
            <a:extLst>
              <a:ext uri="{FF2B5EF4-FFF2-40B4-BE49-F238E27FC236}">
                <a16:creationId xmlns:a16="http://schemas.microsoft.com/office/drawing/2014/main" id="{E0C85057-DD4F-B648-B53A-F6FDE9A02673}"/>
              </a:ext>
            </a:extLst>
          </p:cNvPr>
          <p:cNvSpPr/>
          <p:nvPr userDrawn="1"/>
        </p:nvSpPr>
        <p:spPr>
          <a:xfrm>
            <a:off x="2331112" y="4393584"/>
            <a:ext cx="2356101" cy="2012479"/>
          </a:xfrm>
          <a:prstGeom prst="hexagon">
            <a:avLst/>
          </a:prstGeom>
          <a:solidFill>
            <a:schemeClr val="bg1"/>
          </a:solidFill>
          <a:ln>
            <a:solidFill>
              <a:schemeClr val="accent2"/>
            </a:solidFill>
            <a:prstDash val="dash"/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A7A7A7"/>
                </a:solidFill>
              </a:defRPr>
            </a:pPr>
            <a:endParaRPr/>
          </a:p>
        </p:txBody>
      </p:sp>
      <p:sp>
        <p:nvSpPr>
          <p:cNvPr id="42" name="Picture Placeholder 35">
            <a:extLst>
              <a:ext uri="{FF2B5EF4-FFF2-40B4-BE49-F238E27FC236}">
                <a16:creationId xmlns:a16="http://schemas.microsoft.com/office/drawing/2014/main" id="{B3D28CB3-C3A0-1A40-8EBC-A210C80ECAE6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2418712" y="4482753"/>
            <a:ext cx="2180900" cy="1834140"/>
          </a:xfrm>
          <a:prstGeom prst="hexagon">
            <a:avLst>
              <a:gd name="adj" fmla="val 26166"/>
              <a:gd name="vf" fmla="val 115470"/>
            </a:avLst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 dirty="0"/>
              <a:t>Drag photo or click icon to add picture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8CE8E847-27E7-354F-90E4-9931C10CDBFC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710064" y="3811915"/>
            <a:ext cx="5050666" cy="2012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4" name="Oval 26">
            <a:extLst>
              <a:ext uri="{FF2B5EF4-FFF2-40B4-BE49-F238E27FC236}">
                <a16:creationId xmlns:a16="http://schemas.microsoft.com/office/drawing/2014/main" id="{51FD50E8-2E99-6248-8AA3-D05A6B27AF07}"/>
              </a:ext>
            </a:extLst>
          </p:cNvPr>
          <p:cNvSpPr/>
          <p:nvPr userDrawn="1"/>
        </p:nvSpPr>
        <p:spPr>
          <a:xfrm>
            <a:off x="4255455" y="3342760"/>
            <a:ext cx="2356101" cy="2012479"/>
          </a:xfrm>
          <a:prstGeom prst="hexagon">
            <a:avLst/>
          </a:prstGeom>
          <a:solidFill>
            <a:schemeClr val="bg1"/>
          </a:solidFill>
          <a:ln>
            <a:solidFill>
              <a:schemeClr val="accent2"/>
            </a:solidFill>
            <a:prstDash val="dash"/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A7A7A7"/>
                </a:solidFill>
              </a:defRPr>
            </a:pPr>
            <a:endParaRPr/>
          </a:p>
        </p:txBody>
      </p:sp>
      <p:sp>
        <p:nvSpPr>
          <p:cNvPr id="45" name="Picture Placeholder 35">
            <a:extLst>
              <a:ext uri="{FF2B5EF4-FFF2-40B4-BE49-F238E27FC236}">
                <a16:creationId xmlns:a16="http://schemas.microsoft.com/office/drawing/2014/main" id="{7A8C01AA-4204-6840-8B87-C4BC3617DE4B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4343055" y="3431929"/>
            <a:ext cx="2180900" cy="1834140"/>
          </a:xfrm>
          <a:prstGeom prst="hexagon">
            <a:avLst>
              <a:gd name="adj" fmla="val 26166"/>
              <a:gd name="vf" fmla="val 115470"/>
            </a:avLst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 dirty="0"/>
              <a:t>Drag photo or 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086919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Circ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19">
            <a:extLst>
              <a:ext uri="{FF2B5EF4-FFF2-40B4-BE49-F238E27FC236}">
                <a16:creationId xmlns:a16="http://schemas.microsoft.com/office/drawing/2014/main" id="{3EF5E301-3D27-3D41-9674-4E53BC47C96C}"/>
              </a:ext>
            </a:extLst>
          </p:cNvPr>
          <p:cNvSpPr/>
          <p:nvPr userDrawn="1"/>
        </p:nvSpPr>
        <p:spPr>
          <a:xfrm>
            <a:off x="684770" y="5171086"/>
            <a:ext cx="4114800" cy="0"/>
          </a:xfrm>
          <a:prstGeom prst="line">
            <a:avLst/>
          </a:prstGeom>
          <a:ln>
            <a:solidFill>
              <a:srgbClr val="E87822"/>
            </a:solidFill>
            <a:prstDash val="dash"/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" name="Oval 26">
            <a:extLst>
              <a:ext uri="{FF2B5EF4-FFF2-40B4-BE49-F238E27FC236}">
                <a16:creationId xmlns:a16="http://schemas.microsoft.com/office/drawing/2014/main" id="{BA8D9588-323B-BA4E-8869-AB653EC9550E}"/>
              </a:ext>
            </a:extLst>
          </p:cNvPr>
          <p:cNvSpPr/>
          <p:nvPr userDrawn="1"/>
        </p:nvSpPr>
        <p:spPr>
          <a:xfrm>
            <a:off x="1388878" y="2821745"/>
            <a:ext cx="2560320" cy="2560320"/>
          </a:xfrm>
          <a:prstGeom prst="ellipse">
            <a:avLst/>
          </a:prstGeom>
          <a:solidFill>
            <a:srgbClr val="FFFFFF"/>
          </a:solidFill>
          <a:ln w="9525" cap="flat">
            <a:solidFill>
              <a:schemeClr val="accent2"/>
            </a:solidFill>
            <a:prstDash val="dash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chemeClr val="accent2"/>
                </a:solidFill>
              </a:defRPr>
            </a:pPr>
            <a:endParaRPr/>
          </a:p>
        </p:txBody>
      </p:sp>
      <p:sp>
        <p:nvSpPr>
          <p:cNvPr id="22" name="Straight Connector 19">
            <a:extLst>
              <a:ext uri="{FF2B5EF4-FFF2-40B4-BE49-F238E27FC236}">
                <a16:creationId xmlns:a16="http://schemas.microsoft.com/office/drawing/2014/main" id="{BDF7DCDA-9FDF-E24C-A298-BE1F32FD9126}"/>
              </a:ext>
            </a:extLst>
          </p:cNvPr>
          <p:cNvSpPr/>
          <p:nvPr userDrawn="1"/>
        </p:nvSpPr>
        <p:spPr>
          <a:xfrm>
            <a:off x="677368" y="2440821"/>
            <a:ext cx="3200400" cy="30128"/>
          </a:xfrm>
          <a:prstGeom prst="line">
            <a:avLst/>
          </a:prstGeom>
          <a:ln>
            <a:solidFill>
              <a:srgbClr val="E87822"/>
            </a:solidFill>
            <a:prstDash val="dash"/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" name="Straight Connector 19">
            <a:extLst>
              <a:ext uri="{FF2B5EF4-FFF2-40B4-BE49-F238E27FC236}">
                <a16:creationId xmlns:a16="http://schemas.microsoft.com/office/drawing/2014/main" id="{79C780A0-0BE7-294A-8A77-DFC8B82FE310}"/>
              </a:ext>
            </a:extLst>
          </p:cNvPr>
          <p:cNvSpPr/>
          <p:nvPr userDrawn="1"/>
        </p:nvSpPr>
        <p:spPr>
          <a:xfrm flipV="1">
            <a:off x="667252" y="4093862"/>
            <a:ext cx="699231" cy="0"/>
          </a:xfrm>
          <a:prstGeom prst="line">
            <a:avLst/>
          </a:prstGeom>
          <a:ln>
            <a:solidFill>
              <a:srgbClr val="E87822"/>
            </a:solidFill>
            <a:prstDash val="dash"/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55FE296C-D897-A94A-B669-CE8175A8A4F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89391" y="2939337"/>
            <a:ext cx="2369895" cy="2339629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Oval 26">
            <a:extLst>
              <a:ext uri="{FF2B5EF4-FFF2-40B4-BE49-F238E27FC236}">
                <a16:creationId xmlns:a16="http://schemas.microsoft.com/office/drawing/2014/main" id="{6163882B-960C-DC4C-B42A-4E6FF46960D9}"/>
              </a:ext>
            </a:extLst>
          </p:cNvPr>
          <p:cNvSpPr/>
          <p:nvPr userDrawn="1"/>
        </p:nvSpPr>
        <p:spPr>
          <a:xfrm>
            <a:off x="3780584" y="1642019"/>
            <a:ext cx="2560320" cy="2560320"/>
          </a:xfrm>
          <a:prstGeom prst="ellipse">
            <a:avLst/>
          </a:prstGeom>
          <a:solidFill>
            <a:srgbClr val="FFFFFF"/>
          </a:solidFill>
          <a:ln w="9525" cap="flat">
            <a:solidFill>
              <a:schemeClr val="accent2"/>
            </a:solidFill>
            <a:prstDash val="dash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chemeClr val="accent2"/>
                </a:solidFill>
              </a:defRPr>
            </a:pPr>
            <a:endParaRPr/>
          </a:p>
        </p:txBody>
      </p:sp>
      <p:sp>
        <p:nvSpPr>
          <p:cNvPr id="25" name="Picture Placeholder 13">
            <a:extLst>
              <a:ext uri="{FF2B5EF4-FFF2-40B4-BE49-F238E27FC236}">
                <a16:creationId xmlns:a16="http://schemas.microsoft.com/office/drawing/2014/main" id="{CDE1E67E-15F4-5E4B-A074-5D8DE8A8DA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81097" y="1759611"/>
            <a:ext cx="2369895" cy="2339629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Oval 26">
            <a:extLst>
              <a:ext uri="{FF2B5EF4-FFF2-40B4-BE49-F238E27FC236}">
                <a16:creationId xmlns:a16="http://schemas.microsoft.com/office/drawing/2014/main" id="{8B81B9DA-4980-384F-8E78-F18B83970236}"/>
              </a:ext>
            </a:extLst>
          </p:cNvPr>
          <p:cNvSpPr/>
          <p:nvPr userDrawn="1"/>
        </p:nvSpPr>
        <p:spPr>
          <a:xfrm>
            <a:off x="4739929" y="4159639"/>
            <a:ext cx="2560320" cy="2560320"/>
          </a:xfrm>
          <a:prstGeom prst="ellipse">
            <a:avLst/>
          </a:prstGeom>
          <a:solidFill>
            <a:srgbClr val="FFFFFF"/>
          </a:solidFill>
          <a:ln w="9525" cap="flat">
            <a:solidFill>
              <a:schemeClr val="accent2"/>
            </a:solidFill>
            <a:prstDash val="dash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chemeClr val="accent2"/>
                </a:solidFill>
              </a:defRPr>
            </a:pPr>
            <a:endParaRPr/>
          </a:p>
        </p:txBody>
      </p:sp>
      <p:sp>
        <p:nvSpPr>
          <p:cNvPr id="27" name="Picture Placeholder 13">
            <a:extLst>
              <a:ext uri="{FF2B5EF4-FFF2-40B4-BE49-F238E27FC236}">
                <a16:creationId xmlns:a16="http://schemas.microsoft.com/office/drawing/2014/main" id="{A4475DDD-C69D-3245-80DE-3F2655CB8B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40443" y="4264352"/>
            <a:ext cx="2369895" cy="2339629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EC7763FC-0395-124E-8907-5B36EC00241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0377" y="885580"/>
            <a:ext cx="4383087" cy="590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 cap="all" spc="300" baseline="0">
                <a:solidFill>
                  <a:srgbClr val="74777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OPTIONAL SUBTITLE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07C9046A-6D34-B040-9484-3B5A160CCB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6252" y="626786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47EDEA-B955-44BA-AA9B-56E345921D3A}" type="datetime12">
              <a:rPr lang="en-US" smtClean="0"/>
              <a:t>6:44 PM</a:t>
            </a:fld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D8C2D81-ED32-CA49-8718-603E9E967E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43219" y="626786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09C6C-DCE0-E941-A415-8E34D22A3476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0CAF8-8EAE-3845-82F9-F18C1FD12F7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447763" y="1642019"/>
            <a:ext cx="4338656" cy="4422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CDBB3991-116E-3C4B-BDD1-98A7BE0D989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0112" y="403651"/>
            <a:ext cx="5519588" cy="53962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3200" b="0" i="0" cap="all" spc="300" baseline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SLIDE TITLE/HEADER</a:t>
            </a:r>
          </a:p>
        </p:txBody>
      </p:sp>
      <p:sp>
        <p:nvSpPr>
          <p:cNvPr id="35" name="Straight Connector 19">
            <a:extLst>
              <a:ext uri="{FF2B5EF4-FFF2-40B4-BE49-F238E27FC236}">
                <a16:creationId xmlns:a16="http://schemas.microsoft.com/office/drawing/2014/main" id="{8A2D4489-8A39-CD42-951C-5AD00E53D70F}"/>
              </a:ext>
            </a:extLst>
          </p:cNvPr>
          <p:cNvSpPr/>
          <p:nvPr userDrawn="1"/>
        </p:nvSpPr>
        <p:spPr>
          <a:xfrm flipH="1" flipV="1">
            <a:off x="643420" y="1759611"/>
            <a:ext cx="0" cy="4164816"/>
          </a:xfrm>
          <a:prstGeom prst="line">
            <a:avLst/>
          </a:prstGeom>
          <a:ln>
            <a:solidFill>
              <a:srgbClr val="E87822"/>
            </a:solidFill>
            <a:prstDash val="dash"/>
            <a:miter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29767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1 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 userDrawn="1"/>
        </p:nvSpPr>
        <p:spPr>
          <a:xfrm>
            <a:off x="-15607" y="-643262"/>
            <a:ext cx="12223214" cy="8144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314301" y="1692432"/>
            <a:ext cx="6523378" cy="4214047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lvl1pPr>
          </a:lstStyle>
          <a:p>
            <a:r>
              <a:rPr lang="en-US"/>
              <a:t>Drag photo or click icon to add picture</a:t>
            </a:r>
          </a:p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614122-A65F-6743-9AFF-C1D6EB7BAA7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050088" y="1691725"/>
            <a:ext cx="4827611" cy="42140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C8CA9455-3689-014D-B472-460D394563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6252" y="626786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BA784E-AD3D-48DC-A206-3BB329D3A75F}" type="datetime12">
              <a:rPr lang="en-US" smtClean="0"/>
              <a:t>6:44 PM</a:t>
            </a:fld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DCDDD81-63B0-4343-B869-7B15B33910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43219" y="626786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09C6C-DCE0-E941-A415-8E34D22A347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13FCD666-947C-8A49-8564-BF979CC545B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0377" y="885580"/>
            <a:ext cx="4383087" cy="590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 cap="all" spc="300" baseline="0">
                <a:solidFill>
                  <a:srgbClr val="74777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OPTIONAL SUBTITLE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847D85EC-3772-5043-A2E2-FEAC33F7484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0112" y="403651"/>
            <a:ext cx="5519588" cy="53962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3200" b="0" i="0" cap="all" spc="300" baseline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SLIDE TITLE/HEADER</a:t>
            </a:r>
          </a:p>
        </p:txBody>
      </p:sp>
    </p:spTree>
    <p:extLst>
      <p:ext uri="{BB962C8B-B14F-4D97-AF65-F5344CB8AC3E}">
        <p14:creationId xmlns:p14="http://schemas.microsoft.com/office/powerpoint/2010/main" val="1817165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 Right Bullet Lis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231494" y="1574486"/>
            <a:ext cx="5712106" cy="493585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Drag photo or click icon to add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02969D-78C9-6840-9637-B431374425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8402" y="656868"/>
            <a:ext cx="5621545" cy="2881493"/>
          </a:xfrm>
          <a:prstGeom prst="rect">
            <a:avLst/>
          </a:prstGeom>
        </p:spPr>
        <p:txBody>
          <a:bodyPr/>
          <a:lstStyle>
            <a:lvl1pPr>
              <a:buClr>
                <a:srgbClr val="E87822"/>
              </a:buClr>
              <a:defRPr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rgbClr val="E87822"/>
              </a:buClr>
              <a:defRPr sz="24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rgbClr val="E87822"/>
              </a:buClr>
              <a:defRPr sz="24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rgbClr val="E87822"/>
              </a:buClr>
              <a:defRPr sz="24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2230438" indent="-401638">
              <a:buClr>
                <a:srgbClr val="E87822"/>
              </a:buClr>
              <a:buFont typeface="Arial" panose="020B0604020202020204" pitchFamily="34" charset="0"/>
              <a:buChar char="•"/>
              <a:tabLst/>
              <a:defRPr sz="24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B5ED182-8D5C-D447-A9A3-95EFF4553A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48402" y="3628847"/>
            <a:ext cx="5621545" cy="2881493"/>
          </a:xfrm>
          <a:prstGeom prst="rect">
            <a:avLst/>
          </a:prstGeom>
        </p:spPr>
        <p:txBody>
          <a:bodyPr/>
          <a:lstStyle>
            <a:lvl1pPr>
              <a:buClr>
                <a:srgbClr val="E87822"/>
              </a:buClr>
              <a:defRPr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rgbClr val="E87822"/>
              </a:buClr>
              <a:defRPr sz="24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rgbClr val="E87822"/>
              </a:buClr>
              <a:defRPr sz="24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rgbClr val="E87822"/>
              </a:buClr>
              <a:defRPr sz="24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2230438" indent="-401638">
              <a:buClr>
                <a:srgbClr val="E87822"/>
              </a:buClr>
              <a:buFont typeface="Arial" panose="020B0604020202020204" pitchFamily="34" charset="0"/>
              <a:buChar char="•"/>
              <a:tabLst/>
              <a:defRPr sz="24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45E7BC8-26C1-D641-AA2D-998A693EC0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6252" y="626786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C685B-9FCF-441F-8508-0FFAFF035295}" type="datetime12">
              <a:rPr lang="en-US" smtClean="0"/>
              <a:t>6:44 PM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E026400-A0C9-5849-90B2-7510519B2A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43219" y="626786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09C6C-DCE0-E941-A415-8E34D22A347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2B4A805-0451-F349-A53A-70E9E2190AC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0377" y="885580"/>
            <a:ext cx="4383087" cy="590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 cap="all" spc="300" baseline="0">
                <a:solidFill>
                  <a:srgbClr val="74777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OPTIONAL SUBTITLE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1CF5814-9C0F-1642-AC2F-2C4B51641B2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0112" y="403651"/>
            <a:ext cx="5519588" cy="53962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3200" b="0" i="0" cap="all" spc="300" baseline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SLIDE TITLE/HEADER</a:t>
            </a:r>
          </a:p>
        </p:txBody>
      </p:sp>
    </p:spTree>
    <p:extLst>
      <p:ext uri="{BB962C8B-B14F-4D97-AF65-F5344CB8AC3E}">
        <p14:creationId xmlns:p14="http://schemas.microsoft.com/office/powerpoint/2010/main" val="385727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 Left Bulleted Lis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6248400" y="388884"/>
            <a:ext cx="5662767" cy="60902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Drag photo or click icon to add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E887B-66AE-D247-8E51-DF1B219DD6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6045" y="1775661"/>
            <a:ext cx="5667556" cy="4221737"/>
          </a:xfrm>
          <a:prstGeom prst="rect">
            <a:avLst/>
          </a:prstGeom>
        </p:spPr>
        <p:txBody>
          <a:bodyPr/>
          <a:lstStyle>
            <a:lvl1pPr>
              <a:buClr>
                <a:srgbClr val="E87822"/>
              </a:buClr>
              <a:defRPr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rgbClr val="E87822"/>
              </a:buClr>
              <a:defRPr sz="24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rgbClr val="E87822"/>
              </a:buClr>
              <a:defRPr sz="24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rgbClr val="E87822"/>
              </a:buClr>
              <a:defRPr sz="24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2230438" indent="-401638">
              <a:buClr>
                <a:srgbClr val="E87822"/>
              </a:buClr>
              <a:buFont typeface="Arial" panose="020B0604020202020204" pitchFamily="34" charset="0"/>
              <a:buChar char="•"/>
              <a:tabLst/>
              <a:defRPr sz="24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B040264-2084-F740-971B-E5671A7B8D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6252" y="626786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78443C-925F-4826-9C52-8226130E6108}" type="datetime12">
              <a:rPr lang="en-US" smtClean="0"/>
              <a:t>6:44 PM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EDBC10B-1C29-A149-BE54-B841FBE262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43219" y="626786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09C6C-DCE0-E941-A415-8E34D22A347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95E7037A-E960-9B42-8AB6-34CFDB813D4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0377" y="885580"/>
            <a:ext cx="4383087" cy="590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 cap="all" spc="300" baseline="0">
                <a:solidFill>
                  <a:srgbClr val="74777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OPTIONAL SUBTITLE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2144827-029D-5E4E-8B14-215454FB785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0112" y="403651"/>
            <a:ext cx="5519588" cy="53962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3200" b="0" i="0" cap="all" spc="300" baseline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SLIDE TITLE/HEADER</a:t>
            </a:r>
          </a:p>
        </p:txBody>
      </p:sp>
    </p:spTree>
    <p:extLst>
      <p:ext uri="{BB962C8B-B14F-4D97-AF65-F5344CB8AC3E}">
        <p14:creationId xmlns:p14="http://schemas.microsoft.com/office/powerpoint/2010/main" val="1528449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STRUCTIO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2FE9A90-6480-0241-B69F-CECD5A515D32}"/>
              </a:ext>
            </a:extLst>
          </p:cNvPr>
          <p:cNvSpPr/>
          <p:nvPr userDrawn="1"/>
        </p:nvSpPr>
        <p:spPr>
          <a:xfrm>
            <a:off x="0" y="0"/>
            <a:ext cx="12192000" cy="829056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rtlCol="0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AA9FEAF-8DBC-6047-B7EC-931F4026040D}"/>
              </a:ext>
            </a:extLst>
          </p:cNvPr>
          <p:cNvSpPr/>
          <p:nvPr userDrawn="1"/>
        </p:nvSpPr>
        <p:spPr>
          <a:xfrm>
            <a:off x="6510528" y="6230112"/>
            <a:ext cx="5681472" cy="627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/>
          <a:p>
            <a:pPr>
              <a:lnSpc>
                <a:spcPct val="120000"/>
              </a:lnSpc>
              <a:defRPr sz="1400" spc="200">
                <a:solidFill>
                  <a:schemeClr val="accent3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defRPr>
            </a:pPr>
            <a:endParaRPr sz="1200">
              <a:solidFill>
                <a:schemeClr val="tx2"/>
              </a:solidFill>
              <a:latin typeface="Calibri Light" panose="020F03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MEET OUR TEAM">
            <a:extLst>
              <a:ext uri="{FF2B5EF4-FFF2-40B4-BE49-F238E27FC236}">
                <a16:creationId xmlns:a16="http://schemas.microsoft.com/office/drawing/2014/main" id="{F397649E-276C-9C42-9DC2-E17D2184BC14}"/>
              </a:ext>
            </a:extLst>
          </p:cNvPr>
          <p:cNvSpPr/>
          <p:nvPr userDrawn="1"/>
        </p:nvSpPr>
        <p:spPr>
          <a:xfrm>
            <a:off x="407374" y="271061"/>
            <a:ext cx="10802744" cy="41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t">
            <a:noAutofit/>
          </a:bodyPr>
          <a:lstStyle>
            <a:lvl1pPr defTabSz="859536">
              <a:lnSpc>
                <a:spcPct val="90000"/>
              </a:lnSpc>
              <a:defRPr sz="3759" spc="188">
                <a:solidFill>
                  <a:srgbClr val="585C5E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defRPr>
            </a:lvl1pPr>
          </a:lstStyle>
          <a:p>
            <a:r>
              <a:rPr lang="en-US" sz="4400" spc="30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HOW TO EDIT SLIDES</a:t>
            </a:r>
            <a:endParaRPr sz="4400" spc="300">
              <a:solidFill>
                <a:schemeClr val="bg1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C07869-D4A6-AE4F-88DF-B704651031B3}"/>
              </a:ext>
            </a:extLst>
          </p:cNvPr>
          <p:cNvSpPr/>
          <p:nvPr userDrawn="1"/>
        </p:nvSpPr>
        <p:spPr>
          <a:xfrm>
            <a:off x="346738" y="985110"/>
            <a:ext cx="3974911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400" spc="200">
                <a:latin typeface="Acherus Grotesque Regular"/>
                <a:ea typeface="Acherus Grotesque Regular"/>
                <a:cs typeface="Acherus Grotesque Regular"/>
                <a:sym typeface="Acherus Grotesque"/>
              </a:defRPr>
            </a:lvl1pPr>
          </a:lstStyle>
          <a:p>
            <a:r>
              <a:rPr lang="en-US" sz="2800" spc="300">
                <a:latin typeface="+mj-lt"/>
                <a:cs typeface="Calibri" panose="020F0502020204030204" pitchFamily="34" charset="0"/>
              </a:rPr>
              <a:t>Title Slides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2DB466-2C99-1044-8CE9-0BF13D42EFF9}"/>
              </a:ext>
            </a:extLst>
          </p:cNvPr>
          <p:cNvSpPr txBox="1"/>
          <p:nvPr userDrawn="1"/>
        </p:nvSpPr>
        <p:spPr>
          <a:xfrm>
            <a:off x="330250" y="3574389"/>
            <a:ext cx="5519778" cy="25160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171450" lvl="0" indent="-171450">
              <a:spcAft>
                <a:spcPts val="700"/>
              </a:spcAft>
              <a:buClr>
                <a:srgbClr val="E87822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2"/>
                </a:solidFill>
                <a:latin typeface="+mn-lt"/>
                <a:ea typeface="Crimson Text Roman"/>
                <a:cs typeface="Calibri" panose="020F0502020204030204" pitchFamily="34" charset="0"/>
              </a:rPr>
              <a:t>Click on text box to erase and type your own section title.</a:t>
            </a:r>
          </a:p>
          <a:p>
            <a:pPr marL="171450" lvl="0" indent="-171450">
              <a:spcAft>
                <a:spcPts val="700"/>
              </a:spcAft>
              <a:buClr>
                <a:srgbClr val="E87822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2"/>
                </a:solidFill>
                <a:latin typeface="+mn-lt"/>
                <a:ea typeface="Crimson Text Roman"/>
                <a:cs typeface="Calibri" panose="020F0502020204030204" pitchFamily="34" charset="0"/>
              </a:rPr>
              <a:t>Reuse the same style throughout the presentation renaming and renumbering each slide for each section. </a:t>
            </a:r>
          </a:p>
          <a:p>
            <a:pPr marL="171450" lvl="0" indent="-171450">
              <a:spcAft>
                <a:spcPts val="700"/>
              </a:spcAft>
              <a:buClr>
                <a:srgbClr val="E87822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2"/>
                </a:solidFill>
                <a:latin typeface="+mn-lt"/>
                <a:ea typeface="Crimson Text Roman"/>
                <a:cs typeface="Calibri" panose="020F0502020204030204" pitchFamily="34" charset="0"/>
              </a:rPr>
              <a:t>To add background picture, drag a photo or click inside the image placeholder to add an image.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B16B4E00-4218-9B4F-97E5-8F93058E883D}"/>
              </a:ext>
            </a:extLst>
          </p:cNvPr>
          <p:cNvSpPr/>
          <p:nvPr userDrawn="1"/>
        </p:nvSpPr>
        <p:spPr>
          <a:xfrm>
            <a:off x="330250" y="3041698"/>
            <a:ext cx="5055732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t">
            <a:spAutoFit/>
          </a:bodyPr>
          <a:lstStyle>
            <a:lvl1pPr>
              <a:defRPr sz="1400" spc="200">
                <a:latin typeface="Acherus Grotesque Regular"/>
                <a:ea typeface="Acherus Grotesque Regular"/>
                <a:cs typeface="Acherus Grotesque Regular"/>
                <a:sym typeface="Acherus Grotesque"/>
              </a:defRPr>
            </a:lvl1pPr>
          </a:lstStyle>
          <a:p>
            <a:r>
              <a:rPr lang="en-US" sz="2800" spc="300">
                <a:latin typeface="+mj-lt"/>
                <a:cs typeface="Calibri" panose="020F0502020204030204" pitchFamily="34" charset="0"/>
              </a:rPr>
              <a:t>Section Slides</a:t>
            </a:r>
            <a:endParaRPr sz="2800" spc="30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5DC3DC-08A4-6640-9D5A-2094866842E1}"/>
              </a:ext>
            </a:extLst>
          </p:cNvPr>
          <p:cNvSpPr txBox="1"/>
          <p:nvPr userDrawn="1"/>
        </p:nvSpPr>
        <p:spPr>
          <a:xfrm>
            <a:off x="330250" y="1508191"/>
            <a:ext cx="5519778" cy="15029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171450" lvl="0" indent="-171450">
              <a:spcAft>
                <a:spcPts val="700"/>
              </a:spcAft>
              <a:buClr>
                <a:srgbClr val="E87822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2"/>
                </a:solidFill>
                <a:latin typeface="+mn-lt"/>
                <a:ea typeface="Crimson Text Roman"/>
                <a:cs typeface="Calibri" panose="020F0502020204030204" pitchFamily="34" charset="0"/>
              </a:rPr>
              <a:t>Click on a text box to erase and type your own title.</a:t>
            </a:r>
          </a:p>
          <a:p>
            <a:pPr marL="171450" lvl="0" indent="-171450">
              <a:spcAft>
                <a:spcPts val="700"/>
              </a:spcAft>
              <a:buClr>
                <a:srgbClr val="E87822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2"/>
                </a:solidFill>
                <a:latin typeface="+mn-lt"/>
                <a:ea typeface="Crimson Text Roman"/>
                <a:cs typeface="Calibri" panose="020F0502020204030204" pitchFamily="34" charset="0"/>
              </a:rPr>
              <a:t>Title text size, color and position are pre-set to fit most needs, but can be moved if necessary.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FAC98480-D3EE-8D4B-A5ED-03F9CEA60F15}"/>
              </a:ext>
            </a:extLst>
          </p:cNvPr>
          <p:cNvSpPr/>
          <p:nvPr userDrawn="1"/>
        </p:nvSpPr>
        <p:spPr>
          <a:xfrm>
            <a:off x="6180278" y="985110"/>
            <a:ext cx="5597420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400" spc="200">
                <a:latin typeface="Acherus Grotesque Regular"/>
                <a:ea typeface="Acherus Grotesque Regular"/>
                <a:cs typeface="Acherus Grotesque Regular"/>
                <a:sym typeface="Acherus Grotesque"/>
              </a:defRPr>
            </a:lvl1pPr>
          </a:lstStyle>
          <a:p>
            <a:r>
              <a:rPr lang="en-US" sz="2800" spc="300">
                <a:latin typeface="+mj-lt"/>
                <a:cs typeface="Calibri" panose="020F0502020204030204" pitchFamily="34" charset="0"/>
              </a:rPr>
              <a:t>Using Text in PowerPoint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32AF04-DDA2-3240-9960-2D4F8C5D58EE}"/>
              </a:ext>
            </a:extLst>
          </p:cNvPr>
          <p:cNvSpPr txBox="1"/>
          <p:nvPr userDrawn="1"/>
        </p:nvSpPr>
        <p:spPr>
          <a:xfrm>
            <a:off x="6180278" y="1508191"/>
            <a:ext cx="5681472" cy="47833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spcAft>
                <a:spcPts val="700"/>
              </a:spcAft>
              <a:buClr>
                <a:schemeClr val="accent2"/>
              </a:buClr>
              <a:buSzPct val="100000"/>
            </a:pPr>
            <a:r>
              <a:rPr lang="en-US" sz="2400" b="1" i="0">
                <a:solidFill>
                  <a:schemeClr val="tx1"/>
                </a:solidFill>
                <a:latin typeface="Calibri" panose="020F0502020204030204" pitchFamily="34" charset="0"/>
                <a:ea typeface="Crimson Text Roman"/>
                <a:cs typeface="Calibri" panose="020F0502020204030204" pitchFamily="34" charset="0"/>
                <a:sym typeface="Crimson Text Roman"/>
              </a:rPr>
              <a:t>Less text is always better</a:t>
            </a:r>
          </a:p>
          <a:p>
            <a:pPr marL="171450" lvl="0" indent="-171450">
              <a:spcAft>
                <a:spcPts val="7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2"/>
                </a:solidFill>
                <a:latin typeface="+mn-lt"/>
                <a:ea typeface="Crimson Text Roman"/>
                <a:cs typeface="Calibri" panose="020F0502020204030204" pitchFamily="34" charset="0"/>
                <a:sym typeface="Crimson Text Roman"/>
              </a:rPr>
              <a:t>Section/Divider slides are optional  but useful for organizing information-heavy presentations.</a:t>
            </a:r>
          </a:p>
          <a:p>
            <a:pPr marL="171450" lvl="0" indent="-171450">
              <a:spcAft>
                <a:spcPts val="7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2"/>
                </a:solidFill>
                <a:latin typeface="+mn-lt"/>
                <a:ea typeface="Crimson Text Roman"/>
                <a:cs typeface="Calibri" panose="020F0502020204030204" pitchFamily="34" charset="0"/>
                <a:sym typeface="Crimson Text Roman"/>
              </a:rPr>
              <a:t>Present one idea per slide.</a:t>
            </a:r>
          </a:p>
          <a:p>
            <a:pPr marL="171450" lvl="0" indent="-171450">
              <a:spcAft>
                <a:spcPts val="7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2"/>
                </a:solidFill>
                <a:latin typeface="+mn-lt"/>
                <a:ea typeface="Crimson Text Roman"/>
                <a:cs typeface="Calibri" panose="020F0502020204030204" pitchFamily="34" charset="0"/>
                <a:sym typeface="Crimson Text Roman"/>
              </a:rPr>
              <a:t>Ideally, text should be 25 pt. </a:t>
            </a:r>
          </a:p>
          <a:p>
            <a:pPr marL="171450" lvl="0" indent="-171450">
              <a:spcAft>
                <a:spcPts val="7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2"/>
                </a:solidFill>
                <a:latin typeface="+mn-lt"/>
                <a:ea typeface="Crimson Text Roman"/>
                <a:cs typeface="Calibri" panose="020F0502020204030204" pitchFamily="34" charset="0"/>
                <a:sym typeface="Crimson Text Roman"/>
              </a:rPr>
              <a:t>If you are consistently reducing point size to under 25 pts. and using third-level bullets, you have created a document, not a slide. </a:t>
            </a:r>
          </a:p>
          <a:p>
            <a:pPr marL="171450" lvl="0" indent="-171450">
              <a:spcAft>
                <a:spcPts val="7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2"/>
                </a:solidFill>
                <a:latin typeface="+mn-lt"/>
                <a:ea typeface="Crimson Text Roman"/>
                <a:cs typeface="Calibri" panose="020F0502020204030204" pitchFamily="34" charset="0"/>
                <a:sym typeface="Crimson Text Roman"/>
              </a:rPr>
              <a:t>Replace excessive text with an image, chart, graph or illustration to visualize the idea.</a:t>
            </a:r>
          </a:p>
          <a:p>
            <a:pPr marL="171450" lvl="0" indent="-171450">
              <a:spcAft>
                <a:spcPts val="7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2"/>
                </a:solidFill>
                <a:latin typeface="+mn-lt"/>
                <a:ea typeface="Crimson Text Roman"/>
                <a:cs typeface="Calibri" panose="020F0502020204030204" pitchFamily="34" charset="0"/>
                <a:sym typeface="Crimson Text Roman"/>
              </a:rPr>
              <a:t>If your audience is consistently reading your slides they’re not listening to you. Keep slides clean and simple.</a:t>
            </a:r>
          </a:p>
        </p:txBody>
      </p:sp>
    </p:spTree>
    <p:extLst>
      <p:ext uri="{BB962C8B-B14F-4D97-AF65-F5344CB8AC3E}">
        <p14:creationId xmlns:p14="http://schemas.microsoft.com/office/powerpoint/2010/main" val="14431987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B67861B5-0709-E746-B7B6-1722DBEF74C3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620112" y="1446836"/>
            <a:ext cx="11166307" cy="48210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Insert Chart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AB7462C-9A1E-324F-80BA-A2635FF851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6252" y="626786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34BFC-2FDA-4FF9-8935-0A6FBB875108}" type="datetime12">
              <a:rPr lang="en-US" smtClean="0"/>
              <a:t>6:44 PM</a:t>
            </a:fld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C191C6A-0737-BE43-BEA2-4A4DAF54FD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43219" y="626786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09C6C-DCE0-E941-A415-8E34D22A347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A99FCDFB-9AAE-8647-80C3-4FFA8EA8D84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0377" y="885580"/>
            <a:ext cx="4383087" cy="590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 cap="all" spc="300" baseline="0">
                <a:solidFill>
                  <a:srgbClr val="74777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OPTIONAL SUBTITLE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494B18A-CF92-8747-B64B-CEF6FA69269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0112" y="403651"/>
            <a:ext cx="5519588" cy="53962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3200" b="0" i="0" cap="all" spc="300" baseline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SLIDE TITLE/HEADER</a:t>
            </a:r>
          </a:p>
        </p:txBody>
      </p:sp>
    </p:spTree>
    <p:extLst>
      <p:ext uri="{BB962C8B-B14F-4D97-AF65-F5344CB8AC3E}">
        <p14:creationId xmlns:p14="http://schemas.microsoft.com/office/powerpoint/2010/main" val="20356560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1A229E8A-C906-AA46-8285-302119387D95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314301" y="1462242"/>
            <a:ext cx="5865812" cy="464724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media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D0EDEE5-9B67-B140-8DAA-E8D34E3A3E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83400" y="1462241"/>
            <a:ext cx="4745038" cy="4647249"/>
          </a:xfrm>
          <a:prstGeom prst="rect">
            <a:avLst/>
          </a:prstGeom>
        </p:spPr>
        <p:txBody>
          <a:bodyPr/>
          <a:lstStyle>
            <a:lvl1pPr>
              <a:buClr>
                <a:srgbClr val="E87822"/>
              </a:buClr>
              <a:defRPr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rgbClr val="E87822"/>
              </a:buClr>
              <a:defRPr sz="24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rgbClr val="E87822"/>
              </a:buClr>
              <a:defRPr sz="24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rgbClr val="E87822"/>
              </a:buClr>
              <a:defRPr sz="24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buClr>
                <a:srgbClr val="E87822"/>
              </a:buClr>
              <a:defRPr sz="24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2FDEDA8-1890-9643-AB61-56E9A06AFF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6252" y="626786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0061E-9053-4D50-83ED-2DCB25ABE845}" type="datetime12">
              <a:rPr lang="en-US" smtClean="0"/>
              <a:t>6:44 PM</a:t>
            </a:fld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E8FE65E-1FDF-114B-85C9-CC5C1E5966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43219" y="626786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09C6C-DCE0-E941-A415-8E34D22A347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4214000-4FBD-494E-A83E-6741A6D5734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0377" y="885580"/>
            <a:ext cx="4383087" cy="590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 cap="all" spc="300" baseline="0">
                <a:solidFill>
                  <a:srgbClr val="74777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OPTIONAL SUBTITLE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1E767E0-AFC7-454A-AD48-A15571A0424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0112" y="403651"/>
            <a:ext cx="5519588" cy="53962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3200" b="0" i="0" cap="all" spc="300" baseline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SLIDE TITLE/HEADER</a:t>
            </a:r>
          </a:p>
        </p:txBody>
      </p:sp>
    </p:spTree>
    <p:extLst>
      <p:ext uri="{BB962C8B-B14F-4D97-AF65-F5344CB8AC3E}">
        <p14:creationId xmlns:p14="http://schemas.microsoft.com/office/powerpoint/2010/main" val="42775650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5C0E9B1B-F9B3-F842-90B3-C3E9439A40B5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771704" y="1401222"/>
            <a:ext cx="10609263" cy="48666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AA17AB0F-7586-9047-B01A-DAE3C34CF8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6252" y="626786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BDBAB-E157-49A5-B00B-27FFC916BA69}" type="datetime12">
              <a:rPr lang="en-US" smtClean="0"/>
              <a:t>6:44 PM</a:t>
            </a:fld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F75E014-794A-0F45-8894-9551ABDC2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43219" y="626786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09C6C-DCE0-E941-A415-8E34D22A347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098982D-8F61-4E4B-A6E5-DDBE5AB9163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0377" y="885580"/>
            <a:ext cx="4383087" cy="590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 cap="all" spc="300" baseline="0">
                <a:solidFill>
                  <a:srgbClr val="74777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OPTIONAL SUBTITLE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33A41B2-5B55-8A4D-BF5A-093EA5BA6DE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0112" y="403651"/>
            <a:ext cx="5519588" cy="53962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3200" b="0" i="0" cap="all" spc="300" baseline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SLIDE TITLE/HEADER</a:t>
            </a:r>
          </a:p>
        </p:txBody>
      </p:sp>
    </p:spTree>
    <p:extLst>
      <p:ext uri="{BB962C8B-B14F-4D97-AF65-F5344CB8AC3E}">
        <p14:creationId xmlns:p14="http://schemas.microsoft.com/office/powerpoint/2010/main" val="20189450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9698143-DB18-4A46-A0E5-C13D93060ED9}"/>
              </a:ext>
            </a:extLst>
          </p:cNvPr>
          <p:cNvGrpSpPr/>
          <p:nvPr userDrawn="1"/>
        </p:nvGrpSpPr>
        <p:grpSpPr>
          <a:xfrm>
            <a:off x="344479" y="1670512"/>
            <a:ext cx="12097676" cy="4182735"/>
            <a:chOff x="761306" y="1904505"/>
            <a:chExt cx="7215570" cy="3460073"/>
          </a:xfrm>
          <a:effectLst/>
        </p:grpSpPr>
        <p:sp>
          <p:nvSpPr>
            <p:cNvPr id="4" name="AutoShape 4">
              <a:extLst>
                <a:ext uri="{FF2B5EF4-FFF2-40B4-BE49-F238E27FC236}">
                  <a16:creationId xmlns:a16="http://schemas.microsoft.com/office/drawing/2014/main" id="{851AC04C-3154-B64B-A0FE-85AB12007F0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252955" y="1905000"/>
              <a:ext cx="6723921" cy="34595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hangingPunct="1">
                <a:defRPr/>
              </a:pPr>
              <a:endParaRPr lang="en-US">
                <a:solidFill>
                  <a:sysClr val="windowText" lastClr="000000"/>
                </a:solidFill>
                <a:latin typeface="Calibri" panose="020F0502020204030204" pitchFamily="34" charset="0"/>
                <a:ea typeface="Acherus Grotesque Regular" charset="0"/>
                <a:cs typeface="Calibri" panose="020F0502020204030204" pitchFamily="34" charset="0"/>
              </a:endParaRPr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EFAD9933-F416-9A4D-8DCA-A65BF919A6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8850" y="2328662"/>
              <a:ext cx="5616269" cy="382662"/>
            </a:xfrm>
            <a:custGeom>
              <a:avLst/>
              <a:gdLst/>
              <a:ahLst/>
              <a:cxnLst>
                <a:cxn ang="0">
                  <a:pos x="2743" y="0"/>
                </a:cxn>
                <a:cxn ang="0">
                  <a:pos x="0" y="0"/>
                </a:cxn>
                <a:cxn ang="0">
                  <a:pos x="0" y="196"/>
                </a:cxn>
                <a:cxn ang="0">
                  <a:pos x="2844" y="196"/>
                </a:cxn>
                <a:cxn ang="0">
                  <a:pos x="2743" y="0"/>
                </a:cxn>
              </a:cxnLst>
              <a:rect l="0" t="0" r="r" b="b"/>
              <a:pathLst>
                <a:path w="2844" h="196">
                  <a:moveTo>
                    <a:pt x="2743" y="0"/>
                  </a:moveTo>
                  <a:lnTo>
                    <a:pt x="0" y="0"/>
                  </a:lnTo>
                  <a:lnTo>
                    <a:pt x="0" y="196"/>
                  </a:lnTo>
                  <a:lnTo>
                    <a:pt x="2844" y="196"/>
                  </a:lnTo>
                  <a:lnTo>
                    <a:pt x="2743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hangingPunct="1">
                <a:defRPr/>
              </a:pPr>
              <a:endParaRPr lang="en-US">
                <a:solidFill>
                  <a:sysClr val="windowText" lastClr="000000"/>
                </a:solidFill>
                <a:latin typeface="Klinic Slab Book" charset="0"/>
                <a:ea typeface="Klinic Slab Book" charset="0"/>
                <a:cs typeface="Klinic Slab Book" charset="0"/>
              </a:endParaRPr>
            </a:p>
          </p:txBody>
        </p:sp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FF95AC2F-115D-E540-B5F8-6B0B78AEBF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8850" y="3201366"/>
              <a:ext cx="6096505" cy="386567"/>
            </a:xfrm>
            <a:custGeom>
              <a:avLst/>
              <a:gdLst/>
              <a:ahLst/>
              <a:cxnLst>
                <a:cxn ang="0">
                  <a:pos x="2974" y="0"/>
                </a:cxn>
                <a:cxn ang="0">
                  <a:pos x="2974" y="2"/>
                </a:cxn>
                <a:cxn ang="0">
                  <a:pos x="0" y="2"/>
                </a:cxn>
                <a:cxn ang="0">
                  <a:pos x="0" y="198"/>
                </a:cxn>
                <a:cxn ang="0">
                  <a:pos x="3078" y="198"/>
                </a:cxn>
                <a:cxn ang="0">
                  <a:pos x="2974" y="0"/>
                </a:cxn>
              </a:cxnLst>
              <a:rect l="0" t="0" r="r" b="b"/>
              <a:pathLst>
                <a:path w="3078" h="198">
                  <a:moveTo>
                    <a:pt x="2974" y="0"/>
                  </a:moveTo>
                  <a:lnTo>
                    <a:pt x="2974" y="2"/>
                  </a:lnTo>
                  <a:lnTo>
                    <a:pt x="0" y="2"/>
                  </a:lnTo>
                  <a:lnTo>
                    <a:pt x="0" y="198"/>
                  </a:lnTo>
                  <a:lnTo>
                    <a:pt x="3078" y="198"/>
                  </a:lnTo>
                  <a:lnTo>
                    <a:pt x="2974" y="0"/>
                  </a:lnTo>
                  <a:close/>
                </a:path>
              </a:pathLst>
            </a:custGeom>
            <a:solidFill>
              <a:srgbClr val="E8782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hangingPunct="1">
                <a:defRPr/>
              </a:pPr>
              <a:endParaRPr lang="en-US">
                <a:solidFill>
                  <a:sysClr val="windowText" lastClr="000000"/>
                </a:solidFill>
                <a:latin typeface="Klinic Slab Book" charset="0"/>
                <a:ea typeface="Klinic Slab Book" charset="0"/>
                <a:cs typeface="Klinic Slab Book" charset="0"/>
              </a:endParaRPr>
            </a:p>
          </p:txBody>
        </p:sp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C270B814-CAF3-7A43-A845-0B29B91B58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8850" y="1908905"/>
              <a:ext cx="5372156" cy="368996"/>
            </a:xfrm>
            <a:custGeom>
              <a:avLst/>
              <a:gdLst/>
              <a:ahLst/>
              <a:cxnLst>
                <a:cxn ang="0">
                  <a:pos x="2632" y="0"/>
                </a:cxn>
                <a:cxn ang="0">
                  <a:pos x="0" y="0"/>
                </a:cxn>
                <a:cxn ang="0">
                  <a:pos x="0" y="189"/>
                </a:cxn>
                <a:cxn ang="0">
                  <a:pos x="2729" y="189"/>
                </a:cxn>
                <a:cxn ang="0">
                  <a:pos x="2632" y="0"/>
                </a:cxn>
              </a:cxnLst>
              <a:rect l="0" t="0" r="r" b="b"/>
              <a:pathLst>
                <a:path w="2729" h="189">
                  <a:moveTo>
                    <a:pt x="2632" y="0"/>
                  </a:moveTo>
                  <a:lnTo>
                    <a:pt x="0" y="0"/>
                  </a:lnTo>
                  <a:lnTo>
                    <a:pt x="0" y="189"/>
                  </a:lnTo>
                  <a:lnTo>
                    <a:pt x="2729" y="189"/>
                  </a:lnTo>
                  <a:lnTo>
                    <a:pt x="2632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hangingPunct="1">
                <a:defRPr/>
              </a:pPr>
              <a:endParaRPr lang="en-US">
                <a:solidFill>
                  <a:sysClr val="windowText" lastClr="000000"/>
                </a:solidFill>
                <a:latin typeface="Klinic Slab Book" charset="0"/>
                <a:ea typeface="Klinic Slab Book" charset="0"/>
                <a:cs typeface="Klinic Slab Book" charset="0"/>
              </a:endParaRPr>
            </a:p>
          </p:txBody>
        </p: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40D97F73-8213-DD4F-B585-6939AFC701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8850" y="2762086"/>
              <a:ext cx="5861695" cy="392425"/>
            </a:xfrm>
            <a:custGeom>
              <a:avLst/>
              <a:gdLst/>
              <a:ahLst/>
              <a:cxnLst>
                <a:cxn ang="0">
                  <a:pos x="2859" y="0"/>
                </a:cxn>
                <a:cxn ang="0">
                  <a:pos x="0" y="0"/>
                </a:cxn>
                <a:cxn ang="0">
                  <a:pos x="0" y="201"/>
                </a:cxn>
                <a:cxn ang="0">
                  <a:pos x="2963" y="201"/>
                </a:cxn>
                <a:cxn ang="0">
                  <a:pos x="2859" y="0"/>
                </a:cxn>
              </a:cxnLst>
              <a:rect l="0" t="0" r="r" b="b"/>
              <a:pathLst>
                <a:path w="2963" h="201">
                  <a:moveTo>
                    <a:pt x="2859" y="0"/>
                  </a:moveTo>
                  <a:lnTo>
                    <a:pt x="0" y="0"/>
                  </a:lnTo>
                  <a:lnTo>
                    <a:pt x="0" y="201"/>
                  </a:lnTo>
                  <a:lnTo>
                    <a:pt x="2963" y="201"/>
                  </a:lnTo>
                  <a:lnTo>
                    <a:pt x="2859" y="0"/>
                  </a:lnTo>
                  <a:close/>
                </a:path>
              </a:pathLst>
            </a:custGeom>
            <a:solidFill>
              <a:srgbClr val="E88B4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hangingPunct="1">
                <a:defRPr/>
              </a:pPr>
              <a:endParaRPr lang="en-US">
                <a:solidFill>
                  <a:sysClr val="windowText" lastClr="000000"/>
                </a:solidFill>
                <a:latin typeface="Klinic Slab Book" charset="0"/>
                <a:ea typeface="Klinic Slab Book" charset="0"/>
                <a:cs typeface="Klinic Slab Book" charset="0"/>
              </a:endParaRPr>
            </a:p>
          </p:txBody>
        </p:sp>
        <p:sp>
          <p:nvSpPr>
            <p:cNvPr id="9" name="Rectangle 11">
              <a:extLst>
                <a:ext uri="{FF2B5EF4-FFF2-40B4-BE49-F238E27FC236}">
                  <a16:creationId xmlns:a16="http://schemas.microsoft.com/office/drawing/2014/main" id="{0B803D0E-6AE4-AB4B-BB34-2EC23200DF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9835" y="3689455"/>
              <a:ext cx="1079655" cy="1671218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hangingPunct="1">
                <a:defRPr/>
              </a:pPr>
              <a:endParaRPr lang="en-US">
                <a:solidFill>
                  <a:sysClr val="windowText" lastClr="000000"/>
                </a:solidFill>
                <a:latin typeface="Klinic Slab Book" charset="0"/>
                <a:ea typeface="Klinic Slab Book" charset="0"/>
                <a:cs typeface="Klinic Slab Book" charset="0"/>
              </a:endParaRPr>
            </a:p>
          </p:txBody>
        </p:sp>
        <p:sp>
          <p:nvSpPr>
            <p:cNvPr id="10" name="Rectangle 12">
              <a:extLst>
                <a:ext uri="{FF2B5EF4-FFF2-40B4-BE49-F238E27FC236}">
                  <a16:creationId xmlns:a16="http://schemas.microsoft.com/office/drawing/2014/main" id="{AA9D6A93-CAE1-E448-A120-D9D28E8D0B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250" y="3689455"/>
              <a:ext cx="1142130" cy="1671218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hangingPunct="1">
                <a:defRPr/>
              </a:pPr>
              <a:endParaRPr lang="en-US">
                <a:solidFill>
                  <a:sysClr val="windowText" lastClr="000000"/>
                </a:solidFill>
                <a:latin typeface="Klinic Slab Book" charset="0"/>
                <a:ea typeface="Klinic Slab Book" charset="0"/>
                <a:cs typeface="Klinic Slab Book" charset="0"/>
              </a:endParaRPr>
            </a:p>
          </p:txBody>
        </p:sp>
        <p:sp>
          <p:nvSpPr>
            <p:cNvPr id="11" name="Rectangle 13">
              <a:extLst>
                <a:ext uri="{FF2B5EF4-FFF2-40B4-BE49-F238E27FC236}">
                  <a16:creationId xmlns:a16="http://schemas.microsoft.com/office/drawing/2014/main" id="{9A81A6D6-6656-FF4D-93AE-452403EAB4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8850" y="3689455"/>
              <a:ext cx="1113476" cy="1671218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hangingPunct="1">
                <a:defRPr/>
              </a:pPr>
              <a:endParaRPr lang="en-US">
                <a:solidFill>
                  <a:sysClr val="windowText" lastClr="000000"/>
                </a:solidFill>
                <a:latin typeface="Klinic Slab Book" charset="0"/>
                <a:ea typeface="Klinic Slab Book" charset="0"/>
                <a:cs typeface="Klinic Slab Book" charset="0"/>
              </a:endParaRPr>
            </a:p>
          </p:txBody>
        </p:sp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B0DE59FA-8766-B643-BFFD-E3A606E2C1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3141" y="3689455"/>
              <a:ext cx="1509173" cy="1671218"/>
            </a:xfrm>
            <a:custGeom>
              <a:avLst/>
              <a:gdLst/>
              <a:ahLst/>
              <a:cxnLst>
                <a:cxn ang="0">
                  <a:pos x="773" y="0"/>
                </a:cxn>
                <a:cxn ang="0">
                  <a:pos x="0" y="0"/>
                </a:cxn>
                <a:cxn ang="0">
                  <a:pos x="0" y="856"/>
                </a:cxn>
                <a:cxn ang="0">
                  <a:pos x="329" y="856"/>
                </a:cxn>
                <a:cxn ang="0">
                  <a:pos x="773" y="0"/>
                </a:cxn>
              </a:cxnLst>
              <a:rect l="0" t="0" r="r" b="b"/>
              <a:pathLst>
                <a:path w="773" h="856">
                  <a:moveTo>
                    <a:pt x="773" y="0"/>
                  </a:moveTo>
                  <a:lnTo>
                    <a:pt x="0" y="0"/>
                  </a:lnTo>
                  <a:lnTo>
                    <a:pt x="0" y="856"/>
                  </a:lnTo>
                  <a:lnTo>
                    <a:pt x="329" y="856"/>
                  </a:lnTo>
                  <a:lnTo>
                    <a:pt x="773" y="0"/>
                  </a:lnTo>
                  <a:close/>
                </a:path>
              </a:pathLst>
            </a:custGeom>
            <a:solidFill>
              <a:schemeClr val="bg2"/>
            </a:solidFill>
            <a:ln w="1270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hangingPunct="1">
                <a:defRPr/>
              </a:pPr>
              <a:endParaRPr lang="en-US">
                <a:solidFill>
                  <a:sysClr val="windowText" lastClr="000000"/>
                </a:solidFill>
                <a:latin typeface="Klinic Slab Book" charset="0"/>
                <a:ea typeface="Klinic Slab Book" charset="0"/>
                <a:cs typeface="Klinic Slab Book" charset="0"/>
              </a:endParaRPr>
            </a:p>
          </p:txBody>
        </p:sp>
        <p:sp>
          <p:nvSpPr>
            <p:cNvPr id="13" name="Rectangle 15">
              <a:extLst>
                <a:ext uri="{FF2B5EF4-FFF2-40B4-BE49-F238E27FC236}">
                  <a16:creationId xmlns:a16="http://schemas.microsoft.com/office/drawing/2014/main" id="{C245A7B4-0CD4-2047-8180-FF4BD6C390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3086" y="3689455"/>
              <a:ext cx="1065988" cy="1671218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hangingPunct="1">
                <a:defRPr/>
              </a:pPr>
              <a:endParaRPr lang="en-US">
                <a:solidFill>
                  <a:sysClr val="windowText" lastClr="000000"/>
                </a:solidFill>
                <a:latin typeface="Klinic Slab Book" charset="0"/>
                <a:ea typeface="Klinic Slab Book" charset="0"/>
                <a:cs typeface="Klinic Slab Book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D3E7C9F-9B62-634E-8F13-6CA73D8F8222}"/>
                </a:ext>
              </a:extLst>
            </p:cNvPr>
            <p:cNvSpPr/>
            <p:nvPr/>
          </p:nvSpPr>
          <p:spPr>
            <a:xfrm rot="16200000">
              <a:off x="-817189" y="3483000"/>
              <a:ext cx="3445157" cy="28816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2400" b="1" cap="all" spc="600">
                  <a:solidFill>
                    <a:schemeClr val="tx1"/>
                  </a:solidFill>
                  <a:latin typeface="Calibri" panose="020F0502020204030204" pitchFamily="34" charset="0"/>
                  <a:ea typeface="Acherus Grotesque Regular" charset="0"/>
                  <a:cs typeface="Calibri" panose="020F0502020204030204" pitchFamily="34" charset="0"/>
                </a:rPr>
                <a:t>Your Text Here</a:t>
              </a:r>
            </a:p>
          </p:txBody>
        </p:sp>
      </p:grpSp>
      <p:sp>
        <p:nvSpPr>
          <p:cNvPr id="30" name="Chevron 29">
            <a:extLst>
              <a:ext uri="{FF2B5EF4-FFF2-40B4-BE49-F238E27FC236}">
                <a16:creationId xmlns:a16="http://schemas.microsoft.com/office/drawing/2014/main" id="{1411A63A-B68E-754D-9412-B22AF71BC53E}"/>
              </a:ext>
            </a:extLst>
          </p:cNvPr>
          <p:cNvSpPr/>
          <p:nvPr userDrawn="1"/>
        </p:nvSpPr>
        <p:spPr>
          <a:xfrm>
            <a:off x="10070307" y="1692332"/>
            <a:ext cx="1810156" cy="4164704"/>
          </a:xfrm>
          <a:prstGeom prst="chevron">
            <a:avLst>
              <a:gd name="adj" fmla="val 85640"/>
            </a:avLst>
          </a:prstGeom>
          <a:solidFill>
            <a:srgbClr val="75787B">
              <a:alpha val="58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rtlCol="0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31" name="Chevron 30">
            <a:extLst>
              <a:ext uri="{FF2B5EF4-FFF2-40B4-BE49-F238E27FC236}">
                <a16:creationId xmlns:a16="http://schemas.microsoft.com/office/drawing/2014/main" id="{4F2DCDF4-0AA3-B14E-91EF-35892A4E6E98}"/>
              </a:ext>
            </a:extLst>
          </p:cNvPr>
          <p:cNvSpPr/>
          <p:nvPr userDrawn="1"/>
        </p:nvSpPr>
        <p:spPr>
          <a:xfrm>
            <a:off x="9904641" y="1692332"/>
            <a:ext cx="1638948" cy="4164704"/>
          </a:xfrm>
          <a:prstGeom prst="chevron">
            <a:avLst>
              <a:gd name="adj" fmla="val 93273"/>
            </a:avLst>
          </a:prstGeom>
          <a:solidFill>
            <a:schemeClr val="bg2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rtlCol="0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C3CE4D05-8674-4D43-85AA-9144EC9A6E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28867" y="1764613"/>
            <a:ext cx="7863840" cy="2824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9876B75F-ED75-5C4B-9F57-1E8463930A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28866" y="2266007"/>
            <a:ext cx="7863840" cy="2824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A9CFDB3E-F119-704A-B552-CFDD92036D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28867" y="2803920"/>
            <a:ext cx="7863840" cy="2824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41">
            <a:extLst>
              <a:ext uri="{FF2B5EF4-FFF2-40B4-BE49-F238E27FC236}">
                <a16:creationId xmlns:a16="http://schemas.microsoft.com/office/drawing/2014/main" id="{70A79E16-0F1A-0347-920A-7848B0A8E2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46050" y="3330665"/>
            <a:ext cx="7863840" cy="2824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3306FD0A-5575-4048-AAFE-31987636D1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21689" y="4155660"/>
            <a:ext cx="1722490" cy="13504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spc="3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41">
            <a:extLst>
              <a:ext uri="{FF2B5EF4-FFF2-40B4-BE49-F238E27FC236}">
                <a16:creationId xmlns:a16="http://schemas.microsoft.com/office/drawing/2014/main" id="{783718BC-7947-6247-8C8C-47EAC745C4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06510" y="4155660"/>
            <a:ext cx="1722490" cy="13504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spc="3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14A76704-CB07-F249-8111-3E5D777E23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91332" y="4155660"/>
            <a:ext cx="1810160" cy="13504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spc="3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CC6743C9-BEBC-3B4B-87B6-ED0BDB179F4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63824" y="4155660"/>
            <a:ext cx="1722490" cy="13504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spc="3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41">
            <a:extLst>
              <a:ext uri="{FF2B5EF4-FFF2-40B4-BE49-F238E27FC236}">
                <a16:creationId xmlns:a16="http://schemas.microsoft.com/office/drawing/2014/main" id="{1FABBA8C-9BE1-6A4A-87DB-3429AB60289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48645" y="4155660"/>
            <a:ext cx="1722490" cy="13504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spc="3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31272BB8-7013-684D-AD75-BAFEAF0D26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6252" y="626786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CB07E-B4BD-4493-A4AF-12E479DB629F}" type="datetime12">
              <a:rPr lang="en-US" smtClean="0"/>
              <a:t>6:44 PM</a:t>
            </a:fld>
            <a:endParaRPr lang="en-US"/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F31997C0-F44C-0744-A0B4-3FDB7B5C63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43219" y="626786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09C6C-DCE0-E941-A415-8E34D22A3476}" type="slidenum">
              <a:rPr lang="en-US" smtClean="0"/>
              <a:t>‹#›</a:t>
            </a:fld>
            <a:endParaRPr lang="en-US"/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C1AC1DC8-2A2D-2C4E-A8D6-7BDA82957ED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0377" y="885580"/>
            <a:ext cx="4383087" cy="590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 cap="all" spc="300" baseline="0">
                <a:solidFill>
                  <a:srgbClr val="74777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OPTIONAL SUBTITLE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EE98D52A-9062-3D48-83A7-208556E59C6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0112" y="403651"/>
            <a:ext cx="5519588" cy="53962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3200" b="0" i="0" cap="all" spc="300" baseline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SLIDE TITLE/HEADER</a:t>
            </a:r>
          </a:p>
        </p:txBody>
      </p:sp>
    </p:spTree>
    <p:extLst>
      <p:ext uri="{BB962C8B-B14F-4D97-AF65-F5344CB8AC3E}">
        <p14:creationId xmlns:p14="http://schemas.microsoft.com/office/powerpoint/2010/main" val="11677903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2BA208-EC5D-3249-881F-2DEC90E6E5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4001" y="1692690"/>
            <a:ext cx="4829577" cy="4476882"/>
          </a:xfrm>
          <a:prstGeom prst="rect">
            <a:avLst/>
          </a:prstGeom>
        </p:spPr>
        <p:txBody>
          <a:bodyPr/>
          <a:lstStyle>
            <a:lvl1pPr>
              <a:buClr>
                <a:srgbClr val="E87822"/>
              </a:buClr>
              <a:defRPr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rgbClr val="E87822"/>
              </a:buClr>
              <a:defRPr sz="24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rgbClr val="E87822"/>
              </a:buClr>
              <a:defRPr sz="24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rgbClr val="E87822"/>
              </a:buClr>
              <a:defRPr sz="24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buClr>
                <a:srgbClr val="E87822"/>
              </a:buClr>
              <a:defRPr sz="24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martArt Placeholder 11">
            <a:extLst>
              <a:ext uri="{FF2B5EF4-FFF2-40B4-BE49-F238E27FC236}">
                <a16:creationId xmlns:a16="http://schemas.microsoft.com/office/drawing/2014/main" id="{2D5EBE6F-8365-7042-80AC-67B9039B7F53}"/>
              </a:ext>
            </a:extLst>
          </p:cNvPr>
          <p:cNvSpPr>
            <a:spLocks noGrp="1"/>
          </p:cNvSpPr>
          <p:nvPr>
            <p:ph type="dgm" sz="quarter" idx="12"/>
          </p:nvPr>
        </p:nvSpPr>
        <p:spPr>
          <a:xfrm>
            <a:off x="5582927" y="981075"/>
            <a:ext cx="6203492" cy="518849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SmartArt graphic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9B1E369-C608-5248-A588-BE95B3D096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6252" y="626786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9A3E31-E9AA-42A2-A8C9-892316399753}" type="datetime12">
              <a:rPr lang="en-US" smtClean="0"/>
              <a:t>6:44 PM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C996A0-86FE-4641-AF40-7D9A9DB0A7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43219" y="626786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09C6C-DCE0-E941-A415-8E34D22A347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D3CB5203-6474-7847-8CB7-3433F58C2CE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0377" y="885580"/>
            <a:ext cx="4383087" cy="590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 cap="all" spc="300" baseline="0">
                <a:solidFill>
                  <a:srgbClr val="74777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OPTIONAL SUBTITLE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68533FF-9DFF-5449-BC7B-51FCD88BE6E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0112" y="403651"/>
            <a:ext cx="5519588" cy="53962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3200" b="0" i="0" cap="all" spc="300" baseline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SLIDE TITLE/HEADER</a:t>
            </a:r>
          </a:p>
        </p:txBody>
      </p:sp>
    </p:spTree>
    <p:extLst>
      <p:ext uri="{BB962C8B-B14F-4D97-AF65-F5344CB8AC3E}">
        <p14:creationId xmlns:p14="http://schemas.microsoft.com/office/powerpoint/2010/main" val="27073537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eel Picture Im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054155-B1AA-B544-97B8-B3959B64B2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28850" y="3060700"/>
            <a:ext cx="7734300" cy="3797300"/>
          </a:xfrm>
          <a:prstGeom prst="rect">
            <a:avLst/>
          </a:prstGeom>
        </p:spPr>
      </p:pic>
      <p:sp>
        <p:nvSpPr>
          <p:cNvPr id="15" name="Picture Placeholder 5"/>
          <p:cNvSpPr>
            <a:spLocks noGrp="1"/>
          </p:cNvSpPr>
          <p:nvPr userDrawn="1"/>
        </p:nvSpPr>
        <p:spPr>
          <a:xfrm>
            <a:off x="-15607" y="-643262"/>
            <a:ext cx="12223214" cy="8144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E16AE5A-E1F7-904F-B6C1-6BAE955935B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46880" y="3435350"/>
            <a:ext cx="1564639" cy="1564639"/>
          </a:xfrm>
          <a:prstGeom prst="ellipse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5C1F6D3-0FAD-5E41-A816-EC8808C1E37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39840" y="3415030"/>
            <a:ext cx="1564639" cy="1564639"/>
          </a:xfrm>
          <a:prstGeom prst="ellipse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66560E7A-62AB-8C44-999D-06D2EC001BE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570480" y="5071110"/>
            <a:ext cx="1564639" cy="1564639"/>
          </a:xfrm>
          <a:prstGeom prst="ellipse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EE5EA154-3010-8346-8DAB-C07CF4EAEA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36560" y="5071110"/>
            <a:ext cx="1564639" cy="1564639"/>
          </a:xfrm>
          <a:prstGeom prst="ellipse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7F975A63-3D4F-4842-B155-8CCD8E55334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59849" y="4854088"/>
            <a:ext cx="1716292" cy="1096423"/>
          </a:xfrm>
          <a:prstGeom prst="round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Brief item description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85DC4611-CE95-2E4B-85F4-906B2F365A9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051489" y="2709637"/>
            <a:ext cx="1716292" cy="1096423"/>
          </a:xfrm>
          <a:prstGeom prst="round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Brief item description</a:t>
            </a:r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B879B453-FF77-EB41-A685-4DF6F992C6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6252" y="626786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8B42B7-8C59-4AA8-B12A-BBF0DE6006EE}" type="datetime12">
              <a:rPr lang="en-US" smtClean="0"/>
              <a:t>6:44 PM</a:t>
            </a:fld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E992AD75-E5BC-804C-A6E0-20532FB633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43219" y="626786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09C6C-DCE0-E941-A415-8E34D22A3476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A72FD95F-C72F-5747-ADBC-D368A6B529A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910600" y="4854087"/>
            <a:ext cx="1716292" cy="1096423"/>
          </a:xfrm>
          <a:prstGeom prst="round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Brief item description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7B64EBFC-B116-454E-ADD2-E30494F07D2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445030" y="2706298"/>
            <a:ext cx="1716292" cy="1096423"/>
          </a:xfrm>
          <a:prstGeom prst="round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Brief item description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992AEACB-CAD0-294A-ACF5-F219EDAB9B3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0377" y="885580"/>
            <a:ext cx="4383087" cy="590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 cap="all" spc="300" baseline="0">
                <a:solidFill>
                  <a:srgbClr val="74777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OPTIONAL SUBTITLE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2E9D4DB9-3065-704A-B35E-6333894F4F8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0112" y="403651"/>
            <a:ext cx="5519588" cy="53962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3200" b="0" i="0" cap="all" spc="300" baseline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SLIDE TITLE/HEADER</a:t>
            </a:r>
          </a:p>
        </p:txBody>
      </p:sp>
    </p:spTree>
    <p:extLst>
      <p:ext uri="{BB962C8B-B14F-4D97-AF65-F5344CB8AC3E}">
        <p14:creationId xmlns:p14="http://schemas.microsoft.com/office/powerpoint/2010/main" val="4580661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A60AF657-7377-AC40-A46E-4237B11CAE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27725" y="1629647"/>
            <a:ext cx="5220986" cy="79505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5400" b="0" i="0" spc="600">
                <a:solidFill>
                  <a:srgbClr val="74777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Thank you!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2EF5A22-C012-2D4A-A400-60590808B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19205" y="2620563"/>
            <a:ext cx="4130986" cy="11572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 b="0" i="0" spc="300">
                <a:solidFill>
                  <a:srgbClr val="861F4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QUESTIONS?</a:t>
            </a:r>
          </a:p>
        </p:txBody>
      </p:sp>
      <p:sp>
        <p:nvSpPr>
          <p:cNvPr id="7" name="Straight Connector 16">
            <a:extLst>
              <a:ext uri="{FF2B5EF4-FFF2-40B4-BE49-F238E27FC236}">
                <a16:creationId xmlns:a16="http://schemas.microsoft.com/office/drawing/2014/main" id="{79C55A46-463A-AF4B-B3D6-BDAE0C0C935C}"/>
              </a:ext>
            </a:extLst>
          </p:cNvPr>
          <p:cNvSpPr/>
          <p:nvPr userDrawn="1"/>
        </p:nvSpPr>
        <p:spPr>
          <a:xfrm flipH="1">
            <a:off x="1375752" y="823913"/>
            <a:ext cx="1" cy="5071163"/>
          </a:xfrm>
          <a:prstGeom prst="line">
            <a:avLst/>
          </a:prstGeom>
          <a:ln>
            <a:solidFill>
              <a:srgbClr val="E87822"/>
            </a:solidFill>
            <a:prstDash val="dash"/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" name="Straight Connector 19">
            <a:extLst>
              <a:ext uri="{FF2B5EF4-FFF2-40B4-BE49-F238E27FC236}">
                <a16:creationId xmlns:a16="http://schemas.microsoft.com/office/drawing/2014/main" id="{D87E09D2-CCCA-6140-971A-78C00AFCEEFC}"/>
              </a:ext>
            </a:extLst>
          </p:cNvPr>
          <p:cNvSpPr/>
          <p:nvPr userDrawn="1"/>
        </p:nvSpPr>
        <p:spPr>
          <a:xfrm>
            <a:off x="277402" y="2404153"/>
            <a:ext cx="7847127" cy="20548"/>
          </a:xfrm>
          <a:prstGeom prst="line">
            <a:avLst/>
          </a:prstGeom>
          <a:ln>
            <a:solidFill>
              <a:srgbClr val="E87822"/>
            </a:solidFill>
            <a:prstDash val="dash"/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2A1ACC1-B4A9-3E40-8A79-0AB27B2F7A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27200" y="3946525"/>
            <a:ext cx="4122988" cy="16097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>
                <a:solidFill>
                  <a:srgbClr val="861F4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CONTACT INFORMATION OR FOLLOW 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D22304-0A76-174A-A832-032E0633AA7E}"/>
              </a:ext>
            </a:extLst>
          </p:cNvPr>
          <p:cNvSpPr txBox="1"/>
          <p:nvPr userDrawn="1"/>
        </p:nvSpPr>
        <p:spPr>
          <a:xfrm>
            <a:off x="8058542" y="924407"/>
            <a:ext cx="3909081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Advancing Transportation through Innovation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339AB6C-3EAE-A24C-AAD9-C02C496BEF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8425" y="366629"/>
            <a:ext cx="3429316" cy="50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121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STRUCTION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2FE9A90-6480-0241-B69F-CECD5A515D32}"/>
              </a:ext>
            </a:extLst>
          </p:cNvPr>
          <p:cNvSpPr/>
          <p:nvPr userDrawn="1"/>
        </p:nvSpPr>
        <p:spPr>
          <a:xfrm>
            <a:off x="0" y="0"/>
            <a:ext cx="12192000" cy="829056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rtlCol="0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AA9FEAF-8DBC-6047-B7EC-931F4026040D}"/>
              </a:ext>
            </a:extLst>
          </p:cNvPr>
          <p:cNvSpPr/>
          <p:nvPr userDrawn="1"/>
        </p:nvSpPr>
        <p:spPr>
          <a:xfrm>
            <a:off x="6510528" y="6230112"/>
            <a:ext cx="5681472" cy="627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/>
          <a:p>
            <a:pPr>
              <a:lnSpc>
                <a:spcPct val="120000"/>
              </a:lnSpc>
              <a:defRPr sz="1400" spc="200">
                <a:solidFill>
                  <a:schemeClr val="accent3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defRPr>
            </a:pPr>
            <a:endParaRPr sz="1200">
              <a:solidFill>
                <a:schemeClr val="tx2"/>
              </a:solidFill>
              <a:latin typeface="Calibri Light" panose="020F03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MEET OUR TEAM">
            <a:extLst>
              <a:ext uri="{FF2B5EF4-FFF2-40B4-BE49-F238E27FC236}">
                <a16:creationId xmlns:a16="http://schemas.microsoft.com/office/drawing/2014/main" id="{F397649E-276C-9C42-9DC2-E17D2184BC14}"/>
              </a:ext>
            </a:extLst>
          </p:cNvPr>
          <p:cNvSpPr/>
          <p:nvPr userDrawn="1"/>
        </p:nvSpPr>
        <p:spPr>
          <a:xfrm>
            <a:off x="407374" y="271061"/>
            <a:ext cx="11370324" cy="41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t">
            <a:noAutofit/>
          </a:bodyPr>
          <a:lstStyle>
            <a:lvl1pPr defTabSz="859536">
              <a:lnSpc>
                <a:spcPct val="90000"/>
              </a:lnSpc>
              <a:defRPr sz="3759" spc="188">
                <a:solidFill>
                  <a:srgbClr val="585C5E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defRPr>
            </a:lvl1pPr>
          </a:lstStyle>
          <a:p>
            <a:r>
              <a:rPr lang="en-US" sz="4400" spc="30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WORKING WITH COLOR &amp; THEMES</a:t>
            </a:r>
            <a:endParaRPr sz="4400" spc="300">
              <a:solidFill>
                <a:schemeClr val="bg1"/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AF5FA47-643C-184C-9E5B-D22D3716C4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151" y="2419591"/>
            <a:ext cx="5388234" cy="9454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10C6CA0-4244-1448-ACC7-7D8A76C4457E}"/>
              </a:ext>
            </a:extLst>
          </p:cNvPr>
          <p:cNvSpPr txBox="1"/>
          <p:nvPr userDrawn="1"/>
        </p:nvSpPr>
        <p:spPr>
          <a:xfrm>
            <a:off x="472489" y="3545767"/>
            <a:ext cx="2971084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>
                <a:solidFill>
                  <a:schemeClr val="tx2"/>
                </a:solidFill>
              </a:rPr>
              <a:t>Click to see font theme colors are the top row of the palette.</a:t>
            </a:r>
            <a:endParaRPr kumimoji="0" lang="en-US" sz="1800" b="0" i="0" u="none" strike="noStrike" cap="none" spc="0" normalizeH="0" baseline="0">
              <a:ln>
                <a:noFill/>
              </a:ln>
              <a:solidFill>
                <a:schemeClr val="tx2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FAD9D90-31AB-5D4B-AA62-BEF63DDD42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949" y="3492945"/>
            <a:ext cx="2042591" cy="2928409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AAF398B-9EE7-7647-AA2C-39F9A89CA85D}"/>
              </a:ext>
            </a:extLst>
          </p:cNvPr>
          <p:cNvCxnSpPr>
            <a:cxnSpLocks/>
          </p:cNvCxnSpPr>
          <p:nvPr userDrawn="1"/>
        </p:nvCxnSpPr>
        <p:spPr>
          <a:xfrm>
            <a:off x="3121601" y="4205128"/>
            <a:ext cx="643944" cy="0"/>
          </a:xfrm>
          <a:prstGeom prst="straightConnector1">
            <a:avLst/>
          </a:prstGeom>
          <a:noFill/>
          <a:ln w="34925" cap="flat">
            <a:solidFill>
              <a:schemeClr val="accent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Oval 17">
            <a:extLst>
              <a:ext uri="{FF2B5EF4-FFF2-40B4-BE49-F238E27FC236}">
                <a16:creationId xmlns:a16="http://schemas.microsoft.com/office/drawing/2014/main" id="{A84455C5-B998-664B-9B45-345E7B644B7A}"/>
              </a:ext>
            </a:extLst>
          </p:cNvPr>
          <p:cNvSpPr/>
          <p:nvPr userDrawn="1"/>
        </p:nvSpPr>
        <p:spPr>
          <a:xfrm>
            <a:off x="5331241" y="2997287"/>
            <a:ext cx="587144" cy="483301"/>
          </a:xfrm>
          <a:custGeom>
            <a:avLst/>
            <a:gdLst>
              <a:gd name="connsiteX0" fmla="*/ 0 w 2745020"/>
              <a:gd name="connsiteY0" fmla="*/ 1047428 h 2094855"/>
              <a:gd name="connsiteX1" fmla="*/ 1372510 w 2745020"/>
              <a:gd name="connsiteY1" fmla="*/ 0 h 2094855"/>
              <a:gd name="connsiteX2" fmla="*/ 2745020 w 2745020"/>
              <a:gd name="connsiteY2" fmla="*/ 1047428 h 2094855"/>
              <a:gd name="connsiteX3" fmla="*/ 1372510 w 2745020"/>
              <a:gd name="connsiteY3" fmla="*/ 2094856 h 2094855"/>
              <a:gd name="connsiteX4" fmla="*/ 0 w 2745020"/>
              <a:gd name="connsiteY4" fmla="*/ 1047428 h 2094855"/>
              <a:gd name="connsiteX0" fmla="*/ 1372510 w 2745020"/>
              <a:gd name="connsiteY0" fmla="*/ 0 h 2094856"/>
              <a:gd name="connsiteX1" fmla="*/ 2745020 w 2745020"/>
              <a:gd name="connsiteY1" fmla="*/ 1047428 h 2094856"/>
              <a:gd name="connsiteX2" fmla="*/ 1372510 w 2745020"/>
              <a:gd name="connsiteY2" fmla="*/ 2094856 h 2094856"/>
              <a:gd name="connsiteX3" fmla="*/ 0 w 2745020"/>
              <a:gd name="connsiteY3" fmla="*/ 1047428 h 2094856"/>
              <a:gd name="connsiteX4" fmla="*/ 1463950 w 2745020"/>
              <a:gd name="connsiteY4" fmla="*/ 91440 h 2094856"/>
              <a:gd name="connsiteX0" fmla="*/ 1372510 w 2745020"/>
              <a:gd name="connsiteY0" fmla="*/ 0 h 2094856"/>
              <a:gd name="connsiteX1" fmla="*/ 2745020 w 2745020"/>
              <a:gd name="connsiteY1" fmla="*/ 1047428 h 2094856"/>
              <a:gd name="connsiteX2" fmla="*/ 1372510 w 2745020"/>
              <a:gd name="connsiteY2" fmla="*/ 2094856 h 2094856"/>
              <a:gd name="connsiteX3" fmla="*/ 0 w 2745020"/>
              <a:gd name="connsiteY3" fmla="*/ 1047428 h 2094856"/>
              <a:gd name="connsiteX4" fmla="*/ 1463950 w 2745020"/>
              <a:gd name="connsiteY4" fmla="*/ 91440 h 2094856"/>
              <a:gd name="connsiteX0" fmla="*/ 1374904 w 2747414"/>
              <a:gd name="connsiteY0" fmla="*/ 0 h 2094856"/>
              <a:gd name="connsiteX1" fmla="*/ 2747414 w 2747414"/>
              <a:gd name="connsiteY1" fmla="*/ 1047428 h 2094856"/>
              <a:gd name="connsiteX2" fmla="*/ 1374904 w 2747414"/>
              <a:gd name="connsiteY2" fmla="*/ 2094856 h 2094856"/>
              <a:gd name="connsiteX3" fmla="*/ 2394 w 2747414"/>
              <a:gd name="connsiteY3" fmla="*/ 1047428 h 2094856"/>
              <a:gd name="connsiteX4" fmla="*/ 1053450 w 2747414"/>
              <a:gd name="connsiteY4" fmla="*/ 66870 h 2094856"/>
              <a:gd name="connsiteX5" fmla="*/ 1466344 w 2747414"/>
              <a:gd name="connsiteY5" fmla="*/ 91440 h 2094856"/>
              <a:gd name="connsiteX0" fmla="*/ 1377357 w 2749867"/>
              <a:gd name="connsiteY0" fmla="*/ 0 h 2094856"/>
              <a:gd name="connsiteX1" fmla="*/ 2749867 w 2749867"/>
              <a:gd name="connsiteY1" fmla="*/ 1047428 h 2094856"/>
              <a:gd name="connsiteX2" fmla="*/ 1377357 w 2749867"/>
              <a:gd name="connsiteY2" fmla="*/ 2094856 h 2094856"/>
              <a:gd name="connsiteX3" fmla="*/ 4847 w 2749867"/>
              <a:gd name="connsiteY3" fmla="*/ 1047428 h 2094856"/>
              <a:gd name="connsiteX4" fmla="*/ 1055903 w 2749867"/>
              <a:gd name="connsiteY4" fmla="*/ 66870 h 2094856"/>
              <a:gd name="connsiteX5" fmla="*/ 1468797 w 2749867"/>
              <a:gd name="connsiteY5" fmla="*/ 91440 h 2094856"/>
              <a:gd name="connsiteX0" fmla="*/ 1379155 w 2751665"/>
              <a:gd name="connsiteY0" fmla="*/ 0 h 2094856"/>
              <a:gd name="connsiteX1" fmla="*/ 2751665 w 2751665"/>
              <a:gd name="connsiteY1" fmla="*/ 1047428 h 2094856"/>
              <a:gd name="connsiteX2" fmla="*/ 1379155 w 2751665"/>
              <a:gd name="connsiteY2" fmla="*/ 2094856 h 2094856"/>
              <a:gd name="connsiteX3" fmla="*/ 6645 w 2751665"/>
              <a:gd name="connsiteY3" fmla="*/ 1047428 h 2094856"/>
              <a:gd name="connsiteX4" fmla="*/ 1057701 w 2751665"/>
              <a:gd name="connsiteY4" fmla="*/ 66870 h 2094856"/>
              <a:gd name="connsiteX5" fmla="*/ 1470595 w 2751665"/>
              <a:gd name="connsiteY5" fmla="*/ 91440 h 2094856"/>
              <a:gd name="connsiteX0" fmla="*/ 1377717 w 2750227"/>
              <a:gd name="connsiteY0" fmla="*/ 0 h 2094856"/>
              <a:gd name="connsiteX1" fmla="*/ 2750227 w 2750227"/>
              <a:gd name="connsiteY1" fmla="*/ 1047428 h 2094856"/>
              <a:gd name="connsiteX2" fmla="*/ 1377717 w 2750227"/>
              <a:gd name="connsiteY2" fmla="*/ 2094856 h 2094856"/>
              <a:gd name="connsiteX3" fmla="*/ 5207 w 2750227"/>
              <a:gd name="connsiteY3" fmla="*/ 1047428 h 2094856"/>
              <a:gd name="connsiteX4" fmla="*/ 1056263 w 2750227"/>
              <a:gd name="connsiteY4" fmla="*/ 66870 h 2094856"/>
              <a:gd name="connsiteX5" fmla="*/ 1469157 w 2750227"/>
              <a:gd name="connsiteY5" fmla="*/ 91440 h 2094856"/>
              <a:gd name="connsiteX0" fmla="*/ 1372517 w 2745027"/>
              <a:gd name="connsiteY0" fmla="*/ 0 h 2094856"/>
              <a:gd name="connsiteX1" fmla="*/ 2745027 w 2745027"/>
              <a:gd name="connsiteY1" fmla="*/ 1047428 h 2094856"/>
              <a:gd name="connsiteX2" fmla="*/ 1372517 w 2745027"/>
              <a:gd name="connsiteY2" fmla="*/ 2094856 h 2094856"/>
              <a:gd name="connsiteX3" fmla="*/ 7 w 2745027"/>
              <a:gd name="connsiteY3" fmla="*/ 1047428 h 2094856"/>
              <a:gd name="connsiteX4" fmla="*/ 1051063 w 2745027"/>
              <a:gd name="connsiteY4" fmla="*/ 66870 h 2094856"/>
              <a:gd name="connsiteX5" fmla="*/ 1463957 w 2745027"/>
              <a:gd name="connsiteY5" fmla="*/ 91440 h 2094856"/>
              <a:gd name="connsiteX0" fmla="*/ 1372538 w 2745048"/>
              <a:gd name="connsiteY0" fmla="*/ 0 h 2094856"/>
              <a:gd name="connsiteX1" fmla="*/ 2745048 w 2745048"/>
              <a:gd name="connsiteY1" fmla="*/ 1047428 h 2094856"/>
              <a:gd name="connsiteX2" fmla="*/ 1372538 w 2745048"/>
              <a:gd name="connsiteY2" fmla="*/ 2094856 h 2094856"/>
              <a:gd name="connsiteX3" fmla="*/ 28 w 2745048"/>
              <a:gd name="connsiteY3" fmla="*/ 1047428 h 2094856"/>
              <a:gd name="connsiteX4" fmla="*/ 1051084 w 2745048"/>
              <a:gd name="connsiteY4" fmla="*/ 66870 h 2094856"/>
              <a:gd name="connsiteX5" fmla="*/ 1463978 w 2745048"/>
              <a:gd name="connsiteY5" fmla="*/ 91440 h 2094856"/>
              <a:gd name="connsiteX0" fmla="*/ 1372538 w 2745048"/>
              <a:gd name="connsiteY0" fmla="*/ 0 h 2094856"/>
              <a:gd name="connsiteX1" fmla="*/ 2745048 w 2745048"/>
              <a:gd name="connsiteY1" fmla="*/ 1047428 h 2094856"/>
              <a:gd name="connsiteX2" fmla="*/ 1372538 w 2745048"/>
              <a:gd name="connsiteY2" fmla="*/ 2094856 h 2094856"/>
              <a:gd name="connsiteX3" fmla="*/ 28 w 2745048"/>
              <a:gd name="connsiteY3" fmla="*/ 1047428 h 2094856"/>
              <a:gd name="connsiteX4" fmla="*/ 1051084 w 2745048"/>
              <a:gd name="connsiteY4" fmla="*/ 66870 h 2094856"/>
              <a:gd name="connsiteX5" fmla="*/ 1860117 w 2745048"/>
              <a:gd name="connsiteY5" fmla="*/ 403156 h 2094856"/>
              <a:gd name="connsiteX0" fmla="*/ 1372538 w 2745048"/>
              <a:gd name="connsiteY0" fmla="*/ 0 h 2094856"/>
              <a:gd name="connsiteX1" fmla="*/ 2745048 w 2745048"/>
              <a:gd name="connsiteY1" fmla="*/ 1047428 h 2094856"/>
              <a:gd name="connsiteX2" fmla="*/ 1372538 w 2745048"/>
              <a:gd name="connsiteY2" fmla="*/ 2094856 h 2094856"/>
              <a:gd name="connsiteX3" fmla="*/ 28 w 2745048"/>
              <a:gd name="connsiteY3" fmla="*/ 1047428 h 2094856"/>
              <a:gd name="connsiteX4" fmla="*/ 1051084 w 2745048"/>
              <a:gd name="connsiteY4" fmla="*/ 66870 h 2094856"/>
              <a:gd name="connsiteX0" fmla="*/ 1382105 w 2754615"/>
              <a:gd name="connsiteY0" fmla="*/ 0 h 2094856"/>
              <a:gd name="connsiteX1" fmla="*/ 2754615 w 2754615"/>
              <a:gd name="connsiteY1" fmla="*/ 1047428 h 2094856"/>
              <a:gd name="connsiteX2" fmla="*/ 1382105 w 2754615"/>
              <a:gd name="connsiteY2" fmla="*/ 2094856 h 2094856"/>
              <a:gd name="connsiteX3" fmla="*/ 9595 w 2754615"/>
              <a:gd name="connsiteY3" fmla="*/ 1047428 h 2094856"/>
              <a:gd name="connsiteX4" fmla="*/ 1989304 w 2754615"/>
              <a:gd name="connsiteY4" fmla="*/ 359103 h 2094856"/>
              <a:gd name="connsiteX0" fmla="*/ 1382105 w 2754615"/>
              <a:gd name="connsiteY0" fmla="*/ 0 h 2094856"/>
              <a:gd name="connsiteX1" fmla="*/ 2754615 w 2754615"/>
              <a:gd name="connsiteY1" fmla="*/ 1047428 h 2094856"/>
              <a:gd name="connsiteX2" fmla="*/ 1382105 w 2754615"/>
              <a:gd name="connsiteY2" fmla="*/ 2094856 h 2094856"/>
              <a:gd name="connsiteX3" fmla="*/ 9595 w 2754615"/>
              <a:gd name="connsiteY3" fmla="*/ 1047428 h 2094856"/>
              <a:gd name="connsiteX4" fmla="*/ 1989304 w 2754615"/>
              <a:gd name="connsiteY4" fmla="*/ 359103 h 2094856"/>
              <a:gd name="connsiteX0" fmla="*/ 1382105 w 2754615"/>
              <a:gd name="connsiteY0" fmla="*/ 0 h 2094856"/>
              <a:gd name="connsiteX1" fmla="*/ 2754615 w 2754615"/>
              <a:gd name="connsiteY1" fmla="*/ 1047428 h 2094856"/>
              <a:gd name="connsiteX2" fmla="*/ 1382105 w 2754615"/>
              <a:gd name="connsiteY2" fmla="*/ 2094856 h 2094856"/>
              <a:gd name="connsiteX3" fmla="*/ 9595 w 2754615"/>
              <a:gd name="connsiteY3" fmla="*/ 1047428 h 2094856"/>
              <a:gd name="connsiteX4" fmla="*/ 1989304 w 2754615"/>
              <a:gd name="connsiteY4" fmla="*/ 359103 h 2094856"/>
              <a:gd name="connsiteX0" fmla="*/ 1372636 w 2745146"/>
              <a:gd name="connsiteY0" fmla="*/ 0 h 2094856"/>
              <a:gd name="connsiteX1" fmla="*/ 2745146 w 2745146"/>
              <a:gd name="connsiteY1" fmla="*/ 1047428 h 2094856"/>
              <a:gd name="connsiteX2" fmla="*/ 1372636 w 2745146"/>
              <a:gd name="connsiteY2" fmla="*/ 2094856 h 2094856"/>
              <a:gd name="connsiteX3" fmla="*/ 126 w 2745146"/>
              <a:gd name="connsiteY3" fmla="*/ 1047428 h 2094856"/>
              <a:gd name="connsiteX4" fmla="*/ 1979835 w 2745146"/>
              <a:gd name="connsiteY4" fmla="*/ 359103 h 2094856"/>
              <a:gd name="connsiteX0" fmla="*/ 1372636 w 2745146"/>
              <a:gd name="connsiteY0" fmla="*/ 0 h 2094856"/>
              <a:gd name="connsiteX1" fmla="*/ 2745146 w 2745146"/>
              <a:gd name="connsiteY1" fmla="*/ 1047428 h 2094856"/>
              <a:gd name="connsiteX2" fmla="*/ 1372636 w 2745146"/>
              <a:gd name="connsiteY2" fmla="*/ 2094856 h 2094856"/>
              <a:gd name="connsiteX3" fmla="*/ 126 w 2745146"/>
              <a:gd name="connsiteY3" fmla="*/ 1047428 h 2094856"/>
              <a:gd name="connsiteX4" fmla="*/ 1979835 w 2745146"/>
              <a:gd name="connsiteY4" fmla="*/ 359103 h 2094856"/>
              <a:gd name="connsiteX0" fmla="*/ 1372636 w 2745146"/>
              <a:gd name="connsiteY0" fmla="*/ 0 h 2094856"/>
              <a:gd name="connsiteX1" fmla="*/ 2745146 w 2745146"/>
              <a:gd name="connsiteY1" fmla="*/ 1047428 h 2094856"/>
              <a:gd name="connsiteX2" fmla="*/ 1372636 w 2745146"/>
              <a:gd name="connsiteY2" fmla="*/ 2094856 h 2094856"/>
              <a:gd name="connsiteX3" fmla="*/ 126 w 2745146"/>
              <a:gd name="connsiteY3" fmla="*/ 1047428 h 2094856"/>
              <a:gd name="connsiteX4" fmla="*/ 1979835 w 2745146"/>
              <a:gd name="connsiteY4" fmla="*/ 359103 h 2094856"/>
              <a:gd name="connsiteX0" fmla="*/ 1327141 w 2699651"/>
              <a:gd name="connsiteY0" fmla="*/ 0 h 2094857"/>
              <a:gd name="connsiteX1" fmla="*/ 2699651 w 2699651"/>
              <a:gd name="connsiteY1" fmla="*/ 1047428 h 2094857"/>
              <a:gd name="connsiteX2" fmla="*/ 1327141 w 2699651"/>
              <a:gd name="connsiteY2" fmla="*/ 2094856 h 2094857"/>
              <a:gd name="connsiteX3" fmla="*/ 89 w 2699651"/>
              <a:gd name="connsiteY3" fmla="*/ 1053922 h 2094857"/>
              <a:gd name="connsiteX4" fmla="*/ 1934340 w 2699651"/>
              <a:gd name="connsiteY4" fmla="*/ 359103 h 2094857"/>
              <a:gd name="connsiteX0" fmla="*/ 1236232 w 2608742"/>
              <a:gd name="connsiteY0" fmla="*/ 0 h 2094871"/>
              <a:gd name="connsiteX1" fmla="*/ 2608742 w 2608742"/>
              <a:gd name="connsiteY1" fmla="*/ 1047428 h 2094871"/>
              <a:gd name="connsiteX2" fmla="*/ 1236232 w 2608742"/>
              <a:gd name="connsiteY2" fmla="*/ 2094856 h 2094871"/>
              <a:gd name="connsiteX3" fmla="*/ 97 w 2608742"/>
              <a:gd name="connsiteY3" fmla="*/ 1066910 h 2094871"/>
              <a:gd name="connsiteX4" fmla="*/ 1843431 w 2608742"/>
              <a:gd name="connsiteY4" fmla="*/ 359103 h 2094871"/>
              <a:gd name="connsiteX0" fmla="*/ 1236265 w 2608775"/>
              <a:gd name="connsiteY0" fmla="*/ 0 h 2094990"/>
              <a:gd name="connsiteX1" fmla="*/ 2608775 w 2608775"/>
              <a:gd name="connsiteY1" fmla="*/ 1047428 h 2094990"/>
              <a:gd name="connsiteX2" fmla="*/ 1236265 w 2608775"/>
              <a:gd name="connsiteY2" fmla="*/ 2094856 h 2094990"/>
              <a:gd name="connsiteX3" fmla="*/ 130 w 2608775"/>
              <a:gd name="connsiteY3" fmla="*/ 1066910 h 2094990"/>
              <a:gd name="connsiteX4" fmla="*/ 1843464 w 2608775"/>
              <a:gd name="connsiteY4" fmla="*/ 359103 h 2094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8775" h="2094990">
                <a:moveTo>
                  <a:pt x="1236265" y="0"/>
                </a:moveTo>
                <a:cubicBezTo>
                  <a:pt x="1994281" y="0"/>
                  <a:pt x="2608775" y="468949"/>
                  <a:pt x="2608775" y="1047428"/>
                </a:cubicBezTo>
                <a:cubicBezTo>
                  <a:pt x="2608775" y="1625907"/>
                  <a:pt x="1885343" y="2085115"/>
                  <a:pt x="1236265" y="2094856"/>
                </a:cubicBezTo>
                <a:cubicBezTo>
                  <a:pt x="587187" y="2104597"/>
                  <a:pt x="-10153" y="1583494"/>
                  <a:pt x="130" y="1066910"/>
                </a:cubicBezTo>
                <a:cubicBezTo>
                  <a:pt x="10413" y="550326"/>
                  <a:pt x="911100" y="-358266"/>
                  <a:pt x="1843464" y="359103"/>
                </a:cubicBezTo>
              </a:path>
            </a:pathLst>
          </a:custGeom>
          <a:ln w="34925">
            <a:solidFill>
              <a:schemeClr val="tx1"/>
            </a:solidFill>
            <a:bevel/>
            <a:headEnd type="none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rtlCol="0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6E0AAE-1D19-E54D-817B-8CE0432EC1CF}"/>
              </a:ext>
            </a:extLst>
          </p:cNvPr>
          <p:cNvSpPr txBox="1"/>
          <p:nvPr userDrawn="1"/>
        </p:nvSpPr>
        <p:spPr>
          <a:xfrm>
            <a:off x="222424" y="1207829"/>
            <a:ext cx="1155527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algn="l">
              <a:buClr>
                <a:srgbClr val="E87822"/>
              </a:buClr>
              <a:buFont typeface="Arial" panose="020B0604020202020204" pitchFamily="34" charset="0"/>
              <a:buChar char="•"/>
            </a:pPr>
            <a:r>
              <a:rPr lang="en-US" sz="20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VT colors are used throughout the template for visual consistency. </a:t>
            </a:r>
          </a:p>
          <a:p>
            <a:pPr marL="342900" indent="-342900" algn="l">
              <a:buClr>
                <a:srgbClr val="E87822"/>
              </a:buClr>
              <a:buFont typeface="Arial" panose="020B0604020202020204" pitchFamily="34" charset="0"/>
              <a:buChar char="•"/>
            </a:pPr>
            <a:r>
              <a:rPr lang="en-US" sz="20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up to but no more than two additional colors for variety and as accents but be consistent throughout.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9FD4528-2A36-8046-8F31-0F3471F147B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536" y="1928723"/>
            <a:ext cx="5626975" cy="478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998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STRUCTIONS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 userDrawn="1"/>
        </p:nvSpPr>
        <p:spPr>
          <a:xfrm>
            <a:off x="-15607" y="-643262"/>
            <a:ext cx="12223214" cy="8144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173B829-7289-4C40-990F-7197F3D810BE}"/>
              </a:ext>
            </a:extLst>
          </p:cNvPr>
          <p:cNvSpPr/>
          <p:nvPr userDrawn="1"/>
        </p:nvSpPr>
        <p:spPr>
          <a:xfrm>
            <a:off x="0" y="0"/>
            <a:ext cx="12192000" cy="829056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rtlCol="0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4" name="MEET OUR TEAM">
            <a:extLst>
              <a:ext uri="{FF2B5EF4-FFF2-40B4-BE49-F238E27FC236}">
                <a16:creationId xmlns:a16="http://schemas.microsoft.com/office/drawing/2014/main" id="{E1308047-3B9C-CB40-955D-9505CADF3778}"/>
              </a:ext>
            </a:extLst>
          </p:cNvPr>
          <p:cNvSpPr/>
          <p:nvPr userDrawn="1"/>
        </p:nvSpPr>
        <p:spPr>
          <a:xfrm>
            <a:off x="407374" y="271061"/>
            <a:ext cx="10802744" cy="41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t">
            <a:noAutofit/>
          </a:bodyPr>
          <a:lstStyle>
            <a:lvl1pPr defTabSz="859536">
              <a:lnSpc>
                <a:spcPct val="90000"/>
              </a:lnSpc>
              <a:defRPr sz="3759" spc="188">
                <a:solidFill>
                  <a:srgbClr val="585C5E"/>
                </a:solidFill>
                <a:latin typeface="Acherus Grotesque Regular"/>
                <a:ea typeface="Acherus Grotesque Regular"/>
                <a:cs typeface="Acherus Grotesque Regular"/>
                <a:sym typeface="Acherus Grotesque"/>
              </a:defRPr>
            </a:lvl1pPr>
          </a:lstStyle>
          <a:p>
            <a:r>
              <a:rPr lang="en-US" sz="4400" spc="30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TIPS FOR WORING WITH IMAGES</a:t>
            </a:r>
            <a:endParaRPr sz="4400" spc="300">
              <a:solidFill>
                <a:schemeClr val="bg1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886C19-E600-424C-B117-EFDD8280D2CD}"/>
              </a:ext>
            </a:extLst>
          </p:cNvPr>
          <p:cNvSpPr txBox="1"/>
          <p:nvPr userDrawn="1"/>
        </p:nvSpPr>
        <p:spPr>
          <a:xfrm>
            <a:off x="368556" y="4905715"/>
            <a:ext cx="5835720" cy="18107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lvl="0" indent="-285750">
              <a:spcAft>
                <a:spcPts val="7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2"/>
                </a:solidFill>
                <a:latin typeface="Calibri" panose="020F0502020204030204" pitchFamily="34" charset="0"/>
                <a:ea typeface="Crimson Text Roman"/>
                <a:cs typeface="Calibri" panose="020F0502020204030204" pitchFamily="34" charset="0"/>
                <a:sym typeface="Crimson Text Roman"/>
              </a:rPr>
              <a:t>Images should be context-appropriate to illustrate the text/content of the slide.</a:t>
            </a:r>
          </a:p>
          <a:p>
            <a:pPr marL="285750" lvl="0" indent="-285750">
              <a:spcAft>
                <a:spcPts val="7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2"/>
                </a:solidFill>
                <a:latin typeface="Calibri" panose="020F0502020204030204" pitchFamily="34" charset="0"/>
                <a:ea typeface="Crimson Text Roman"/>
                <a:cs typeface="Calibri" panose="020F0502020204030204" pitchFamily="34" charset="0"/>
                <a:sym typeface="Crimson Text Roman"/>
              </a:rPr>
              <a:t>Use JPEGs for photos and PNGs for limited color graphics. Use 96 pixels per inch (</a:t>
            </a:r>
            <a:r>
              <a:rPr lang="en-US" sz="2000" err="1">
                <a:solidFill>
                  <a:schemeClr val="tx2"/>
                </a:solidFill>
                <a:latin typeface="Calibri" panose="020F0502020204030204" pitchFamily="34" charset="0"/>
                <a:ea typeface="Crimson Text Roman"/>
                <a:cs typeface="Calibri" panose="020F0502020204030204" pitchFamily="34" charset="0"/>
                <a:sym typeface="Crimson Text Roman"/>
              </a:rPr>
              <a:t>ppi</a:t>
            </a:r>
            <a:r>
              <a:rPr lang="en-US" sz="2000">
                <a:solidFill>
                  <a:schemeClr val="tx2"/>
                </a:solidFill>
                <a:latin typeface="Calibri" panose="020F0502020204030204" pitchFamily="34" charset="0"/>
                <a:ea typeface="Crimson Text Roman"/>
                <a:cs typeface="Calibri" panose="020F0502020204030204" pitchFamily="34" charset="0"/>
                <a:sym typeface="Crimson Text Roman"/>
              </a:rPr>
              <a:t>) resolution unless slides will be </a:t>
            </a:r>
            <a:r>
              <a:rPr lang="en-US" sz="2000" i="0" u="none">
                <a:solidFill>
                  <a:schemeClr val="tx2"/>
                </a:solidFill>
                <a:latin typeface="Calibri" panose="020F0502020204030204" pitchFamily="34" charset="0"/>
                <a:ea typeface="Crimson Text Roman"/>
                <a:cs typeface="Calibri" panose="020F0502020204030204" pitchFamily="34" charset="0"/>
                <a:sym typeface="Crimson Text Roman"/>
              </a:rPr>
              <a:t>printed</a:t>
            </a:r>
            <a:r>
              <a:rPr lang="en-US" sz="2000">
                <a:solidFill>
                  <a:schemeClr val="tx2"/>
                </a:solidFill>
                <a:latin typeface="Calibri" panose="020F0502020204030204" pitchFamily="34" charset="0"/>
                <a:ea typeface="Crimson Text Roman"/>
                <a:cs typeface="Calibri" panose="020F0502020204030204" pitchFamily="34" charset="0"/>
                <a:sym typeface="Crimson Text Roman"/>
              </a:rPr>
              <a:t> at full size for handout.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CDDC45-372E-9741-9209-91C7CF11E26D}"/>
              </a:ext>
            </a:extLst>
          </p:cNvPr>
          <p:cNvSpPr/>
          <p:nvPr userDrawn="1"/>
        </p:nvSpPr>
        <p:spPr>
          <a:xfrm>
            <a:off x="300828" y="4424662"/>
            <a:ext cx="3914275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 spc="200">
                <a:latin typeface="Acherus Grotesque Regular"/>
                <a:ea typeface="Acherus Grotesque Regular"/>
                <a:cs typeface="Acherus Grotesque Regular"/>
                <a:sym typeface="Acherus Grotesque"/>
              </a:defRPr>
            </a:lvl1pPr>
          </a:lstStyle>
          <a:p>
            <a:r>
              <a:rPr lang="en-US" sz="2800" spc="300">
                <a:latin typeface="+mj-lt"/>
                <a:cs typeface="Calibri" panose="020F0502020204030204" pitchFamily="34" charset="0"/>
              </a:rPr>
              <a:t>Notes on Images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157F24-1721-9F4B-BE55-1FB43EA8CD6C}"/>
              </a:ext>
            </a:extLst>
          </p:cNvPr>
          <p:cNvSpPr txBox="1"/>
          <p:nvPr userDrawn="1"/>
        </p:nvSpPr>
        <p:spPr>
          <a:xfrm>
            <a:off x="304484" y="1903549"/>
            <a:ext cx="5636630" cy="26058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171450" indent="-171450">
              <a:spcAft>
                <a:spcPts val="700"/>
              </a:spcAft>
              <a:buClr>
                <a:srgbClr val="E87822"/>
              </a:buClr>
              <a:buFont typeface="Arial" charset="0"/>
              <a:buChar char="•"/>
            </a:pPr>
            <a:r>
              <a:rPr lang="en-US" sz="2000">
                <a:solidFill>
                  <a:schemeClr val="tx2"/>
                </a:solidFill>
                <a:latin typeface="Calibri" panose="020F0502020204030204" pitchFamily="34" charset="0"/>
                <a:ea typeface="Crimson Text Roman"/>
                <a:cs typeface="Calibri" panose="020F0502020204030204" pitchFamily="34" charset="0"/>
              </a:rPr>
              <a:t>Click in a text box to erase and type your own text. </a:t>
            </a:r>
          </a:p>
          <a:p>
            <a:pPr marL="171450" indent="-171450">
              <a:spcAft>
                <a:spcPts val="700"/>
              </a:spcAft>
              <a:buClr>
                <a:srgbClr val="E87822"/>
              </a:buClr>
              <a:buFont typeface="Arial" charset="0"/>
              <a:buChar char="•"/>
            </a:pPr>
            <a:r>
              <a:rPr lang="en-US" sz="2000">
                <a:solidFill>
                  <a:schemeClr val="tx2"/>
                </a:solidFill>
                <a:latin typeface="Calibri" panose="020F0502020204030204" pitchFamily="34" charset="0"/>
                <a:ea typeface="Crimson Text Roman"/>
                <a:cs typeface="Calibri" panose="020F0502020204030204" pitchFamily="34" charset="0"/>
              </a:rPr>
              <a:t>To insert an image, drag and drop or click the placeholder and choose Insert from the Ribbon. </a:t>
            </a:r>
          </a:p>
          <a:p>
            <a:pPr marL="171450" indent="-171450">
              <a:spcAft>
                <a:spcPts val="700"/>
              </a:spcAft>
              <a:buClr>
                <a:srgbClr val="E87822"/>
              </a:buClr>
              <a:buFont typeface="Arial" charset="0"/>
              <a:buChar char="•"/>
            </a:pPr>
            <a:r>
              <a:rPr lang="en-US" sz="2000">
                <a:solidFill>
                  <a:schemeClr val="tx2"/>
                </a:solidFill>
                <a:latin typeface="Calibri" panose="020F0502020204030204" pitchFamily="34" charset="0"/>
                <a:ea typeface="Crimson Text Roman"/>
                <a:cs typeface="Calibri" panose="020F0502020204030204" pitchFamily="34" charset="0"/>
              </a:rPr>
              <a:t>To edit graph data, right click and choose “edit data in Excel” and input your data.</a:t>
            </a:r>
          </a:p>
          <a:p>
            <a:pPr marL="171450" indent="-171450">
              <a:spcAft>
                <a:spcPts val="700"/>
              </a:spcAft>
              <a:buClr>
                <a:srgbClr val="E87822"/>
              </a:buClr>
              <a:buFont typeface="Arial" charset="0"/>
              <a:buChar char="•"/>
            </a:pPr>
            <a:r>
              <a:rPr lang="en-US" sz="2000">
                <a:solidFill>
                  <a:schemeClr val="tx2"/>
                </a:solidFill>
                <a:latin typeface="Calibri" panose="020F0502020204030204" pitchFamily="34" charset="0"/>
                <a:ea typeface="Crimson Text Roman"/>
                <a:cs typeface="Calibri" panose="020F0502020204030204" pitchFamily="34" charset="0"/>
              </a:rPr>
              <a:t>If using footers, be sure to edit them with appropriate section titles and numbers.</a:t>
            </a:r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D0C2BAD6-A38E-FB4E-82D1-B489CEE19038}"/>
              </a:ext>
            </a:extLst>
          </p:cNvPr>
          <p:cNvSpPr/>
          <p:nvPr userDrawn="1"/>
        </p:nvSpPr>
        <p:spPr>
          <a:xfrm>
            <a:off x="368556" y="1001850"/>
            <a:ext cx="5441691" cy="892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t">
            <a:spAutoFit/>
          </a:bodyPr>
          <a:lstStyle>
            <a:lvl1pPr>
              <a:defRPr sz="1400" spc="200">
                <a:latin typeface="Acherus Grotesque Regular"/>
                <a:ea typeface="Acherus Grotesque Regular"/>
                <a:cs typeface="Acherus Grotesque Regular"/>
                <a:sym typeface="Acherus Grotesque"/>
              </a:defRPr>
            </a:lvl1pPr>
          </a:lstStyle>
          <a:p>
            <a:r>
              <a:rPr lang="en-US" sz="2800" spc="300">
                <a:latin typeface="+mj-lt"/>
                <a:cs typeface="Calibri" panose="020F0502020204030204" pitchFamily="34" charset="0"/>
              </a:rPr>
              <a:t>Slide Content:</a:t>
            </a:r>
          </a:p>
          <a:p>
            <a:r>
              <a:rPr lang="en-US" sz="2400" spc="300">
                <a:latin typeface="+mj-lt"/>
                <a:cs typeface="Calibri" panose="020F0502020204030204" pitchFamily="34" charset="0"/>
              </a:rPr>
              <a:t>Text, Photos, Graphs,&amp; Tables</a:t>
            </a:r>
            <a:endParaRPr sz="2400" spc="30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A539C997-1FA1-C94D-BB23-3BCB216463DE}"/>
              </a:ext>
            </a:extLst>
          </p:cNvPr>
          <p:cNvSpPr/>
          <p:nvPr userDrawn="1"/>
        </p:nvSpPr>
        <p:spPr>
          <a:xfrm>
            <a:off x="6191025" y="1025559"/>
            <a:ext cx="5484150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400" spc="200">
                <a:latin typeface="Acherus Grotesque Regular"/>
                <a:ea typeface="Acherus Grotesque Regular"/>
                <a:cs typeface="Acherus Grotesque Regular"/>
                <a:sym typeface="Acherus Grotesque"/>
              </a:defRPr>
            </a:lvl1pPr>
          </a:lstStyle>
          <a:p>
            <a:r>
              <a:rPr lang="en-US" sz="2800" spc="300">
                <a:latin typeface="+mj-lt"/>
                <a:cs typeface="Calibri" panose="020F0502020204030204" pitchFamily="34" charset="0"/>
              </a:rPr>
              <a:t>Reduce Presentation Size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B5DE3B-1E3B-CE43-8198-4EF8642A4383}"/>
              </a:ext>
            </a:extLst>
          </p:cNvPr>
          <p:cNvSpPr txBox="1"/>
          <p:nvPr userDrawn="1"/>
        </p:nvSpPr>
        <p:spPr>
          <a:xfrm>
            <a:off x="6291945" y="1606974"/>
            <a:ext cx="5595571" cy="21287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>
              <a:spcAft>
                <a:spcPts val="1000"/>
              </a:spcAft>
            </a:pPr>
            <a:r>
              <a:rPr lang="en-US" sz="1300" b="1">
                <a:solidFill>
                  <a:schemeClr val="tx2"/>
                </a:solidFill>
                <a:latin typeface="+mn-lt"/>
              </a:rPr>
              <a:t>To Compress </a:t>
            </a:r>
            <a:r>
              <a:rPr lang="en-US" sz="1300">
                <a:solidFill>
                  <a:schemeClr val="tx2"/>
                </a:solidFill>
                <a:latin typeface="+mn-lt"/>
              </a:rPr>
              <a:t>I</a:t>
            </a:r>
            <a:r>
              <a:rPr lang="en-US" sz="1300" b="1">
                <a:solidFill>
                  <a:schemeClr val="tx2"/>
                </a:solidFill>
                <a:latin typeface="+mn-lt"/>
              </a:rPr>
              <a:t>mages:  Windows – PPT 2010, 2013, and 2016</a:t>
            </a:r>
          </a:p>
          <a:p>
            <a:r>
              <a:rPr lang="en-US" sz="1300">
                <a:solidFill>
                  <a:schemeClr val="tx2"/>
                </a:solidFill>
                <a:latin typeface="+mn-lt"/>
              </a:rPr>
              <a:t>Select a slide that contains an image or picture.</a:t>
            </a:r>
          </a:p>
          <a:p>
            <a:r>
              <a:rPr lang="en-US" sz="1300">
                <a:solidFill>
                  <a:schemeClr val="tx2"/>
                </a:solidFill>
                <a:latin typeface="+mn-lt"/>
              </a:rPr>
              <a:t>Select the image or picture.</a:t>
            </a:r>
          </a:p>
          <a:p>
            <a:r>
              <a:rPr lang="en-US" sz="1300">
                <a:solidFill>
                  <a:schemeClr val="tx2"/>
                </a:solidFill>
                <a:latin typeface="+mn-lt"/>
              </a:rPr>
              <a:t>Click the </a:t>
            </a:r>
            <a:r>
              <a:rPr lang="en-US" sz="1300" b="1">
                <a:solidFill>
                  <a:schemeClr val="tx2"/>
                </a:solidFill>
                <a:latin typeface="+mn-lt"/>
              </a:rPr>
              <a:t>Picture Tools</a:t>
            </a:r>
            <a:r>
              <a:rPr lang="en-US" sz="1300">
                <a:solidFill>
                  <a:schemeClr val="tx2"/>
                </a:solidFill>
                <a:latin typeface="+mn-lt"/>
              </a:rPr>
              <a:t> ribbon at the top of the screen.</a:t>
            </a:r>
          </a:p>
          <a:p>
            <a:r>
              <a:rPr lang="en-US" sz="1300">
                <a:solidFill>
                  <a:schemeClr val="tx2"/>
                </a:solidFill>
                <a:latin typeface="+mn-lt"/>
              </a:rPr>
              <a:t>Click the </a:t>
            </a:r>
            <a:r>
              <a:rPr lang="en-US" sz="1300" b="1">
                <a:solidFill>
                  <a:schemeClr val="tx2"/>
                </a:solidFill>
                <a:latin typeface="+mn-lt"/>
              </a:rPr>
              <a:t>Format</a:t>
            </a:r>
            <a:r>
              <a:rPr lang="en-US" sz="1300">
                <a:solidFill>
                  <a:schemeClr val="tx2"/>
                </a:solidFill>
                <a:latin typeface="+mn-lt"/>
              </a:rPr>
              <a:t> sub ribbon.</a:t>
            </a:r>
          </a:p>
          <a:p>
            <a:r>
              <a:rPr lang="en-US" sz="1300">
                <a:solidFill>
                  <a:schemeClr val="tx2"/>
                </a:solidFill>
                <a:latin typeface="+mn-lt"/>
              </a:rPr>
              <a:t>Click </a:t>
            </a:r>
            <a:r>
              <a:rPr lang="en-US" sz="1300" b="1">
                <a:solidFill>
                  <a:schemeClr val="tx2"/>
                </a:solidFill>
                <a:latin typeface="+mn-lt"/>
              </a:rPr>
              <a:t>Compress Pictures.</a:t>
            </a:r>
            <a:endParaRPr lang="en-US" sz="1300">
              <a:solidFill>
                <a:schemeClr val="tx2"/>
              </a:solidFill>
              <a:latin typeface="+mn-lt"/>
            </a:endParaRPr>
          </a:p>
          <a:p>
            <a:r>
              <a:rPr lang="en-US" sz="1300">
                <a:solidFill>
                  <a:schemeClr val="tx2"/>
                </a:solidFill>
                <a:latin typeface="+mn-lt"/>
              </a:rPr>
              <a:t>Select checkbox: </a:t>
            </a:r>
            <a:r>
              <a:rPr lang="en-US" sz="1300" b="1">
                <a:solidFill>
                  <a:schemeClr val="tx2"/>
                </a:solidFill>
                <a:latin typeface="+mn-lt"/>
              </a:rPr>
              <a:t>Delete cropped areas of pictures</a:t>
            </a:r>
            <a:r>
              <a:rPr lang="en-US" sz="1300">
                <a:solidFill>
                  <a:schemeClr val="tx2"/>
                </a:solidFill>
                <a:latin typeface="+mn-lt"/>
              </a:rPr>
              <a:t> </a:t>
            </a:r>
          </a:p>
          <a:p>
            <a:r>
              <a:rPr lang="en-US" sz="1300">
                <a:solidFill>
                  <a:schemeClr val="tx2"/>
                </a:solidFill>
                <a:latin typeface="+mn-lt"/>
              </a:rPr>
              <a:t>Picture Quality Choose: </a:t>
            </a:r>
            <a:r>
              <a:rPr lang="en-US" sz="1300" b="1">
                <a:solidFill>
                  <a:schemeClr val="tx2"/>
                </a:solidFill>
                <a:latin typeface="+mn-lt"/>
              </a:rPr>
              <a:t>Email (96 </a:t>
            </a:r>
            <a:r>
              <a:rPr lang="en-US" sz="1300" b="1" err="1">
                <a:solidFill>
                  <a:schemeClr val="tx2"/>
                </a:solidFill>
                <a:latin typeface="+mn-lt"/>
              </a:rPr>
              <a:t>ppi</a:t>
            </a:r>
            <a:r>
              <a:rPr lang="en-US" sz="1300" b="1">
                <a:solidFill>
                  <a:schemeClr val="tx2"/>
                </a:solidFill>
                <a:latin typeface="+mn-lt"/>
              </a:rPr>
              <a:t>)</a:t>
            </a:r>
          </a:p>
          <a:p>
            <a:r>
              <a:rPr lang="en-US" sz="1300">
                <a:solidFill>
                  <a:schemeClr val="tx2"/>
                </a:solidFill>
                <a:latin typeface="+mn-lt"/>
              </a:rPr>
              <a:t>Uncheck </a:t>
            </a:r>
            <a:r>
              <a:rPr lang="en-US" sz="1300" b="1">
                <a:solidFill>
                  <a:schemeClr val="tx2"/>
                </a:solidFill>
                <a:latin typeface="+mn-lt"/>
              </a:rPr>
              <a:t>Apply only to this picture</a:t>
            </a:r>
            <a:r>
              <a:rPr lang="en-US" sz="1300">
                <a:solidFill>
                  <a:schemeClr val="tx2"/>
                </a:solidFill>
                <a:latin typeface="+mn-lt"/>
              </a:rPr>
              <a:t> to compress all images for smaller file.</a:t>
            </a:r>
          </a:p>
          <a:p>
            <a:r>
              <a:rPr lang="en-US" sz="1300">
                <a:solidFill>
                  <a:schemeClr val="tx2"/>
                </a:solidFill>
                <a:latin typeface="+mn-lt"/>
              </a:rPr>
              <a:t>Click </a:t>
            </a:r>
            <a:r>
              <a:rPr lang="en-US" sz="1300" b="1">
                <a:solidFill>
                  <a:schemeClr val="tx2"/>
                </a:solidFill>
                <a:latin typeface="+mn-lt"/>
              </a:rPr>
              <a:t>OK</a:t>
            </a:r>
            <a:r>
              <a:rPr lang="en-US" sz="1300">
                <a:solidFill>
                  <a:schemeClr val="tx2"/>
                </a:solidFill>
                <a:latin typeface="+mn-lt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2610C5-183C-984A-9779-98526775B1EB}"/>
              </a:ext>
            </a:extLst>
          </p:cNvPr>
          <p:cNvSpPr txBox="1"/>
          <p:nvPr userDrawn="1"/>
        </p:nvSpPr>
        <p:spPr>
          <a:xfrm>
            <a:off x="8666270" y="6300337"/>
            <a:ext cx="3258814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1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Note: Cropped photos retain full size unless compressed and cropped area deleted.</a:t>
            </a:r>
          </a:p>
        </p:txBody>
      </p:sp>
      <p:sp>
        <p:nvSpPr>
          <p:cNvPr id="12" name="Half Frame 11">
            <a:extLst>
              <a:ext uri="{FF2B5EF4-FFF2-40B4-BE49-F238E27FC236}">
                <a16:creationId xmlns:a16="http://schemas.microsoft.com/office/drawing/2014/main" id="{C29C8A7B-AE30-E147-9A74-0D22A93E11E3}"/>
              </a:ext>
            </a:extLst>
          </p:cNvPr>
          <p:cNvSpPr/>
          <p:nvPr userDrawn="1"/>
        </p:nvSpPr>
        <p:spPr>
          <a:xfrm>
            <a:off x="6204276" y="1563457"/>
            <a:ext cx="5285060" cy="2516979"/>
          </a:xfrm>
          <a:prstGeom prst="halfFrame">
            <a:avLst>
              <a:gd name="adj1" fmla="val 1306"/>
              <a:gd name="adj2" fmla="val 1306"/>
            </a:avLst>
          </a:prstGeom>
          <a:solidFill>
            <a:schemeClr val="tx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rtlCol="0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13" name="Half Frame 12">
            <a:extLst>
              <a:ext uri="{FF2B5EF4-FFF2-40B4-BE49-F238E27FC236}">
                <a16:creationId xmlns:a16="http://schemas.microsoft.com/office/drawing/2014/main" id="{F9C7CDCA-A21E-274A-90CA-63024C56FC57}"/>
              </a:ext>
            </a:extLst>
          </p:cNvPr>
          <p:cNvSpPr/>
          <p:nvPr userDrawn="1"/>
        </p:nvSpPr>
        <p:spPr>
          <a:xfrm>
            <a:off x="6376862" y="3795336"/>
            <a:ext cx="5285060" cy="2516979"/>
          </a:xfrm>
          <a:prstGeom prst="halfFrame">
            <a:avLst>
              <a:gd name="adj1" fmla="val 1306"/>
              <a:gd name="adj2" fmla="val 1306"/>
            </a:avLst>
          </a:prstGeom>
          <a:solidFill>
            <a:schemeClr val="tx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rtlCol="0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47E6D1-1DB9-CE4D-A1B1-6C10476C7464}"/>
              </a:ext>
            </a:extLst>
          </p:cNvPr>
          <p:cNvSpPr txBox="1"/>
          <p:nvPr userDrawn="1"/>
        </p:nvSpPr>
        <p:spPr>
          <a:xfrm>
            <a:off x="6467438" y="3842993"/>
            <a:ext cx="5563886" cy="26212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spcAft>
                <a:spcPts val="1000"/>
              </a:spcAft>
            </a:pPr>
            <a:r>
              <a:rPr lang="en-US" sz="1300" b="1">
                <a:solidFill>
                  <a:schemeClr val="tx2"/>
                </a:solidFill>
                <a:latin typeface="+mn-lt"/>
              </a:rPr>
              <a:t>To compress images: Mac - Microsoft PowerPoint 2016</a:t>
            </a:r>
            <a:endParaRPr lang="en-US" sz="1300">
              <a:solidFill>
                <a:schemeClr val="tx2"/>
              </a:solidFill>
              <a:latin typeface="+mn-lt"/>
            </a:endParaRPr>
          </a:p>
          <a:p>
            <a:r>
              <a:rPr lang="en-US" sz="1300">
                <a:solidFill>
                  <a:schemeClr val="tx2"/>
                </a:solidFill>
                <a:latin typeface="+mn-lt"/>
              </a:rPr>
              <a:t>Select a slide that contains an image or picture.</a:t>
            </a:r>
          </a:p>
          <a:p>
            <a:r>
              <a:rPr lang="en-US" sz="1300">
                <a:solidFill>
                  <a:schemeClr val="tx2"/>
                </a:solidFill>
                <a:latin typeface="+mn-lt"/>
              </a:rPr>
              <a:t>Select the image or picture.</a:t>
            </a:r>
          </a:p>
          <a:p>
            <a:r>
              <a:rPr lang="en-US" sz="1300">
                <a:solidFill>
                  <a:schemeClr val="tx2"/>
                </a:solidFill>
                <a:latin typeface="+mn-lt"/>
              </a:rPr>
              <a:t>Click the </a:t>
            </a:r>
            <a:r>
              <a:rPr lang="en-US" sz="1300" b="1">
                <a:solidFill>
                  <a:schemeClr val="tx2"/>
                </a:solidFill>
                <a:latin typeface="+mn-lt"/>
              </a:rPr>
              <a:t>Format Picture</a:t>
            </a:r>
            <a:r>
              <a:rPr lang="en-US" sz="1300">
                <a:solidFill>
                  <a:schemeClr val="tx2"/>
                </a:solidFill>
                <a:latin typeface="+mn-lt"/>
              </a:rPr>
              <a:t> ribbon at the top of the screen.</a:t>
            </a:r>
          </a:p>
          <a:p>
            <a:r>
              <a:rPr lang="en-US" sz="1300">
                <a:solidFill>
                  <a:schemeClr val="tx2"/>
                </a:solidFill>
                <a:latin typeface="+mn-lt"/>
              </a:rPr>
              <a:t>Click </a:t>
            </a:r>
            <a:r>
              <a:rPr lang="en-US" sz="1300" b="1">
                <a:solidFill>
                  <a:schemeClr val="tx2"/>
                </a:solidFill>
                <a:latin typeface="+mn-lt"/>
              </a:rPr>
              <a:t>Compress</a:t>
            </a:r>
            <a:r>
              <a:rPr lang="en-US" sz="1300">
                <a:solidFill>
                  <a:schemeClr val="tx2"/>
                </a:solidFill>
                <a:latin typeface="+mn-lt"/>
              </a:rPr>
              <a:t> (to the right of the Transparency icon).</a:t>
            </a:r>
          </a:p>
          <a:p>
            <a:r>
              <a:rPr lang="en-US" sz="1300">
                <a:solidFill>
                  <a:schemeClr val="tx2"/>
                </a:solidFill>
                <a:latin typeface="+mn-lt"/>
              </a:rPr>
              <a:t>Click the Picture Quality drop down and choose </a:t>
            </a:r>
            <a:r>
              <a:rPr lang="en-US" sz="1300" b="1">
                <a:solidFill>
                  <a:schemeClr val="tx2"/>
                </a:solidFill>
                <a:latin typeface="+mn-lt"/>
              </a:rPr>
              <a:t>Best for Sending in Email (96 </a:t>
            </a:r>
            <a:r>
              <a:rPr lang="en-US" sz="1300" b="1" err="1">
                <a:solidFill>
                  <a:schemeClr val="tx2"/>
                </a:solidFill>
                <a:latin typeface="+mn-lt"/>
              </a:rPr>
              <a:t>ppi</a:t>
            </a:r>
            <a:r>
              <a:rPr lang="en-US" sz="1300" b="1">
                <a:solidFill>
                  <a:schemeClr val="tx2"/>
                </a:solidFill>
                <a:latin typeface="+mn-lt"/>
              </a:rPr>
              <a:t>)</a:t>
            </a:r>
            <a:r>
              <a:rPr lang="en-US" sz="1300">
                <a:solidFill>
                  <a:schemeClr val="tx2"/>
                </a:solidFill>
                <a:latin typeface="+mn-lt"/>
              </a:rPr>
              <a:t>.</a:t>
            </a:r>
          </a:p>
          <a:p>
            <a:r>
              <a:rPr lang="en-US" sz="1300">
                <a:solidFill>
                  <a:schemeClr val="tx2"/>
                </a:solidFill>
                <a:latin typeface="+mn-lt"/>
              </a:rPr>
              <a:t>Select the checkbox</a:t>
            </a:r>
            <a:r>
              <a:rPr lang="en-US" sz="1300" b="1">
                <a:solidFill>
                  <a:schemeClr val="tx2"/>
                </a:solidFill>
                <a:latin typeface="+mn-lt"/>
              </a:rPr>
              <a:t> </a:t>
            </a:r>
            <a:r>
              <a:rPr lang="en-US" sz="1300">
                <a:solidFill>
                  <a:schemeClr val="tx2"/>
                </a:solidFill>
                <a:latin typeface="+mn-lt"/>
              </a:rPr>
              <a:t>to </a:t>
            </a:r>
            <a:r>
              <a:rPr lang="en-US" sz="1300" b="1">
                <a:solidFill>
                  <a:schemeClr val="tx2"/>
                </a:solidFill>
                <a:latin typeface="+mn-lt"/>
              </a:rPr>
              <a:t>Delete Cropped Areas of Pictures</a:t>
            </a:r>
            <a:r>
              <a:rPr lang="en-US" sz="1300">
                <a:solidFill>
                  <a:schemeClr val="tx2"/>
                </a:solidFill>
                <a:latin typeface="+mn-lt"/>
              </a:rPr>
              <a:t> to reduce the overall size of the image or picture in the presentation.</a:t>
            </a:r>
          </a:p>
          <a:p>
            <a:r>
              <a:rPr lang="en-US" sz="1300" b="1">
                <a:solidFill>
                  <a:schemeClr val="tx2"/>
                </a:solidFill>
                <a:latin typeface="+mn-lt"/>
              </a:rPr>
              <a:t>Apply to all pictures in this file</a:t>
            </a:r>
            <a:r>
              <a:rPr lang="en-US" sz="1300">
                <a:solidFill>
                  <a:schemeClr val="tx2"/>
                </a:solidFill>
                <a:latin typeface="+mn-lt"/>
              </a:rPr>
              <a:t> is the default and recommended for a smaller file. If you only want to delete the currently selected picture, uncheck it.</a:t>
            </a:r>
          </a:p>
          <a:p>
            <a:r>
              <a:rPr lang="en-US" sz="1300">
                <a:solidFill>
                  <a:schemeClr val="tx2"/>
                </a:solidFill>
                <a:latin typeface="+mn-lt"/>
              </a:rPr>
              <a:t>Click OK.</a:t>
            </a:r>
            <a:endParaRPr kumimoji="0" lang="en-US" sz="1800" b="0" i="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292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: w/Gri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7542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0826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0C88C7-3F2C-AA4E-8B94-4104C2AFE8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9967" y="2249074"/>
            <a:ext cx="5592066" cy="23598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DC6498-9BD9-9E44-8FB0-C6391B4E6942}"/>
              </a:ext>
            </a:extLst>
          </p:cNvPr>
          <p:cNvSpPr txBox="1"/>
          <p:nvPr userDrawn="1"/>
        </p:nvSpPr>
        <p:spPr>
          <a:xfrm>
            <a:off x="3186872" y="5993027"/>
            <a:ext cx="5818257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1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Advancing Transportation through Innovation</a:t>
            </a:r>
          </a:p>
        </p:txBody>
      </p:sp>
    </p:spTree>
    <p:extLst>
      <p:ext uri="{BB962C8B-B14F-4D97-AF65-F5344CB8AC3E}">
        <p14:creationId xmlns:p14="http://schemas.microsoft.com/office/powerpoint/2010/main" val="3626396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AB2A570-05B3-E44C-9376-15E064FAA200}"/>
              </a:ext>
            </a:extLst>
          </p:cNvPr>
          <p:cNvSpPr txBox="1"/>
          <p:nvPr userDrawn="1"/>
        </p:nvSpPr>
        <p:spPr>
          <a:xfrm>
            <a:off x="3186872" y="5993027"/>
            <a:ext cx="5818257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1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Advancing Transportation through Innovation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334E06-B4DC-A64E-940B-B72190931F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9967" y="2249074"/>
            <a:ext cx="5592066" cy="235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49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667AE4-A6C1-E54B-ABDB-64B23F060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C63EF8-FE7B-4643-B05A-49BE77F6F4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2BEEA-4122-0145-9A65-0F4CF504A5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D3336-273A-4A6B-9C67-A66F8E41263D}" type="datetime12">
              <a:rPr lang="en-US" smtClean="0"/>
              <a:t>6:43 PM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09FE4-45D2-2045-BDC6-231D0B7326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4BC3E-5639-674D-A832-C82CD22C80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09C6C-DCE0-E941-A415-8E34D22A3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47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01" r:id="rId2"/>
    <p:sldLayoutId id="2147483725" r:id="rId3"/>
    <p:sldLayoutId id="2147483722" r:id="rId4"/>
    <p:sldLayoutId id="2147483700" r:id="rId5"/>
    <p:sldLayoutId id="2147483694" r:id="rId6"/>
    <p:sldLayoutId id="2147483687" r:id="rId7"/>
    <p:sldLayoutId id="2147483684" r:id="rId8"/>
    <p:sldLayoutId id="2147483686" r:id="rId9"/>
    <p:sldLayoutId id="2147483688" r:id="rId10"/>
    <p:sldLayoutId id="2147483689" r:id="rId11"/>
    <p:sldLayoutId id="2147483690" r:id="rId12"/>
    <p:sldLayoutId id="2147483696" r:id="rId13"/>
    <p:sldLayoutId id="2147483693" r:id="rId14"/>
    <p:sldLayoutId id="2147483692" r:id="rId15"/>
    <p:sldLayoutId id="2147483704" r:id="rId16"/>
    <p:sldLayoutId id="2147483705" r:id="rId17"/>
    <p:sldLayoutId id="2147483685" r:id="rId18"/>
    <p:sldLayoutId id="2147483724" r:id="rId19"/>
    <p:sldLayoutId id="2147483723" r:id="rId20"/>
    <p:sldLayoutId id="2147483676" r:id="rId21"/>
    <p:sldLayoutId id="2147483666" r:id="rId22"/>
    <p:sldLayoutId id="2147483674" r:id="rId23"/>
    <p:sldLayoutId id="2147483677" r:id="rId24"/>
    <p:sldLayoutId id="2147483682" r:id="rId25"/>
    <p:sldLayoutId id="2147483683" r:id="rId26"/>
    <p:sldLayoutId id="2147483678" r:id="rId27"/>
    <p:sldLayoutId id="2147483673" r:id="rId28"/>
    <p:sldLayoutId id="2147483675" r:id="rId29"/>
    <p:sldLayoutId id="2147483699" r:id="rId30"/>
    <p:sldLayoutId id="2147483698" r:id="rId31"/>
    <p:sldLayoutId id="2147483697" r:id="rId32"/>
    <p:sldLayoutId id="2147483695" r:id="rId33"/>
    <p:sldLayoutId id="2147483703" r:id="rId34"/>
    <p:sldLayoutId id="2147483679" r:id="rId35"/>
    <p:sldLayoutId id="2147483706" r:id="rId36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+mj-lt"/>
          <a:ea typeface="+mj-ea"/>
          <a:cs typeface="Calibri Light" panose="020F03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8782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8782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8782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8782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8782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.xml"/><Relationship Id="rId4" Type="http://schemas.openxmlformats.org/officeDocument/2006/relationships/hyperlink" Target="https://www.youtube.com/watch?v=qMjw5mQuwvU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2.jp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53.png"/><Relationship Id="rId18" Type="http://schemas.openxmlformats.org/officeDocument/2006/relationships/image" Target="../media/image58.svg"/><Relationship Id="rId3" Type="http://schemas.openxmlformats.org/officeDocument/2006/relationships/image" Target="../media/image43.png"/><Relationship Id="rId21" Type="http://schemas.openxmlformats.org/officeDocument/2006/relationships/image" Target="../media/image61.jpeg"/><Relationship Id="rId7" Type="http://schemas.openxmlformats.org/officeDocument/2006/relationships/image" Target="../media/image47.png"/><Relationship Id="rId12" Type="http://schemas.openxmlformats.org/officeDocument/2006/relationships/image" Target="../media/image52.svg"/><Relationship Id="rId17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6.svg"/><Relationship Id="rId20" Type="http://schemas.openxmlformats.org/officeDocument/2006/relationships/image" Target="../media/image60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6.sv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svg"/><Relationship Id="rId19" Type="http://schemas.openxmlformats.org/officeDocument/2006/relationships/image" Target="../media/image59.jpeg"/><Relationship Id="rId4" Type="http://schemas.openxmlformats.org/officeDocument/2006/relationships/image" Target="../media/image44.svg"/><Relationship Id="rId9" Type="http://schemas.openxmlformats.org/officeDocument/2006/relationships/image" Target="../media/image49.png"/><Relationship Id="rId14" Type="http://schemas.openxmlformats.org/officeDocument/2006/relationships/image" Target="../media/image54.svg"/><Relationship Id="rId22" Type="http://schemas.openxmlformats.org/officeDocument/2006/relationships/hyperlink" Target="https://www.youtube.com/watch?v=z9WTFhOBtnE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18" Type="http://schemas.openxmlformats.org/officeDocument/2006/relationships/image" Target="../media/image2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4.sv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8.svg"/><Relationship Id="rId10" Type="http://schemas.openxmlformats.org/officeDocument/2006/relationships/image" Target="../media/image13.png"/><Relationship Id="rId19" Type="http://schemas.openxmlformats.org/officeDocument/2006/relationships/image" Target="../media/image22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12.sv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2.xml"/><Relationship Id="rId11" Type="http://schemas.openxmlformats.org/officeDocument/2006/relationships/image" Target="../media/image27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26.sv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5.png"/><Relationship Id="rId14" Type="http://schemas.openxmlformats.org/officeDocument/2006/relationships/image" Target="../media/image3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0.xml"/><Relationship Id="rId4" Type="http://schemas.openxmlformats.org/officeDocument/2006/relationships/chart" Target="../charts/char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7" Type="http://schemas.openxmlformats.org/officeDocument/2006/relationships/chart" Target="../charts/chart16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0.xml"/><Relationship Id="rId6" Type="http://schemas.openxmlformats.org/officeDocument/2006/relationships/chart" Target="../charts/chart15.xml"/><Relationship Id="rId5" Type="http://schemas.openxmlformats.org/officeDocument/2006/relationships/chart" Target="../charts/chart14.xml"/><Relationship Id="rId4" Type="http://schemas.openxmlformats.org/officeDocument/2006/relationships/chart" Target="../charts/char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B6180E9-4EB3-DE45-BF2E-C260F266CC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6720" y="1478629"/>
            <a:ext cx="11338560" cy="2155220"/>
          </a:xfrm>
        </p:spPr>
        <p:txBody>
          <a:bodyPr>
            <a:no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en-US" sz="4000" dirty="0">
                <a:solidFill>
                  <a:schemeClr val="tx1"/>
                </a:solidFill>
              </a:rPr>
              <a:t>An E</a:t>
            </a:r>
            <a:r>
              <a:rPr lang="en-US" sz="4000" u="sng" dirty="0">
                <a:solidFill>
                  <a:schemeClr val="tx1"/>
                </a:solidFill>
              </a:rPr>
              <a:t>quity-driven</a:t>
            </a:r>
            <a:r>
              <a:rPr lang="en-US" sz="4000" dirty="0">
                <a:solidFill>
                  <a:schemeClr val="tx1"/>
                </a:solidFill>
              </a:rPr>
              <a:t> Approach for </a:t>
            </a:r>
            <a:r>
              <a:rPr lang="en-US" sz="4000" u="sng" dirty="0">
                <a:solidFill>
                  <a:schemeClr val="tx1"/>
                </a:solidFill>
              </a:rPr>
              <a:t>School Zone Safety</a:t>
            </a:r>
            <a:r>
              <a:rPr lang="en-US" sz="4000" dirty="0">
                <a:solidFill>
                  <a:schemeClr val="tx1"/>
                </a:solidFill>
              </a:rPr>
              <a:t> to Inform Safe Routes to School (SRTS) 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97B09E-9DEE-124F-984C-6E22CAEDF9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6720" y="3904049"/>
            <a:ext cx="11338560" cy="433378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2500" dirty="0"/>
              <a:t>Major Updates: Crash Analysis and Education Program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C30DF40-A88A-41E3-965A-12D76271DD2A}"/>
              </a:ext>
            </a:extLst>
          </p:cNvPr>
          <p:cNvSpPr txBox="1">
            <a:spLocks/>
          </p:cNvSpPr>
          <p:nvPr/>
        </p:nvSpPr>
        <p:spPr>
          <a:xfrm>
            <a:off x="6991927" y="5712031"/>
            <a:ext cx="4699463" cy="79652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87822"/>
              </a:buClr>
              <a:buFontTx/>
              <a:buNone/>
              <a:defRPr sz="3200" b="0" i="0" kern="1200" cap="all" spc="300" baseline="0">
                <a:solidFill>
                  <a:srgbClr val="74777A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8782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8782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8782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8782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Mouyid Islam, P</a:t>
            </a:r>
            <a:r>
              <a:rPr lang="en-US" cap="none" dirty="0"/>
              <a:t>h</a:t>
            </a:r>
            <a:r>
              <a:rPr lang="en-US" dirty="0"/>
              <a:t>D</a:t>
            </a:r>
          </a:p>
          <a:p>
            <a:pPr algn="r"/>
            <a:r>
              <a:rPr lang="en-US" dirty="0"/>
              <a:t>Shuchi Deb, P</a:t>
            </a:r>
            <a:r>
              <a:rPr lang="en-US" cap="none" dirty="0"/>
              <a:t>h</a:t>
            </a:r>
            <a:r>
              <a:rPr lang="en-US" dirty="0"/>
              <a:t>D</a:t>
            </a:r>
          </a:p>
          <a:p>
            <a:pPr algn="r"/>
            <a:endParaRPr lang="en-US" dirty="0"/>
          </a:p>
          <a:p>
            <a:pPr algn="r"/>
            <a:endParaRPr lang="en-US" dirty="0"/>
          </a:p>
          <a:p>
            <a:pPr algn="r"/>
            <a:endParaRPr lang="en-US" dirty="0"/>
          </a:p>
          <a:p>
            <a:pPr algn="r"/>
            <a:endParaRPr lang="en-US" dirty="0"/>
          </a:p>
          <a:p>
            <a:pPr algn="r"/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EDAB0CF-CE6A-477A-8D27-638A412BD467}"/>
              </a:ext>
            </a:extLst>
          </p:cNvPr>
          <p:cNvSpPr txBox="1">
            <a:spLocks/>
          </p:cNvSpPr>
          <p:nvPr/>
        </p:nvSpPr>
        <p:spPr>
          <a:xfrm>
            <a:off x="360971" y="5913311"/>
            <a:ext cx="6122956" cy="595246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87822"/>
              </a:buClr>
              <a:buFontTx/>
              <a:buNone/>
              <a:defRPr sz="3200" b="0" i="0" kern="1200" cap="all" spc="300" baseline="0">
                <a:solidFill>
                  <a:srgbClr val="74777A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8782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8782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8782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8782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Monday, January 10, 2022</a:t>
            </a:r>
          </a:p>
          <a:p>
            <a:r>
              <a:rPr lang="en-US" dirty="0"/>
              <a:t>School Transportation, Convention center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891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1601AA-4AEC-4584-9351-D704C7428C1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7F86563-3A86-4A57-907D-2BDC6959F1A9}" type="datetime12">
              <a:rPr lang="en-US" smtClean="0"/>
              <a:t>6:44 PM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CCBE66-9A6D-48DF-B989-DD2B00137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0909C6C-DCE0-E941-A415-8E34D22A3476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8F66099-5C44-424F-8751-2B82A4DB2D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8355392"/>
              </p:ext>
            </p:extLst>
          </p:nvPr>
        </p:nvGraphicFramePr>
        <p:xfrm>
          <a:off x="1702675" y="1254076"/>
          <a:ext cx="9501352" cy="4619344"/>
        </p:xfrm>
        <a:graphic>
          <a:graphicData uri="http://schemas.openxmlformats.org/drawingml/2006/table">
            <a:tbl>
              <a:tblPr firstRow="1" firstCol="1" bandRow="1"/>
              <a:tblGrid>
                <a:gridCol w="4401242">
                  <a:extLst>
                    <a:ext uri="{9D8B030D-6E8A-4147-A177-3AD203B41FA5}">
                      <a16:colId xmlns:a16="http://schemas.microsoft.com/office/drawing/2014/main" val="110086787"/>
                    </a:ext>
                  </a:extLst>
                </a:gridCol>
                <a:gridCol w="5100110">
                  <a:extLst>
                    <a:ext uri="{9D8B030D-6E8A-4147-A177-3AD203B41FA5}">
                      <a16:colId xmlns:a16="http://schemas.microsoft.com/office/drawing/2014/main" val="706093122"/>
                    </a:ext>
                  </a:extLst>
                </a:gridCol>
              </a:tblGrid>
              <a:tr h="394054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Scenarios for the Dallas-based Training Module</a:t>
                      </a:r>
                      <a:endParaRPr lang="en-US" sz="24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845756"/>
                  </a:ext>
                </a:extLst>
              </a:tr>
              <a:tr h="40790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en-US" sz="2000" b="0" baseline="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Road-way type </a:t>
                      </a:r>
                    </a:p>
                    <a:p>
                      <a:pPr marL="798513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b="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Undivided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2. Number of lanes</a:t>
                      </a:r>
                    </a:p>
                    <a:p>
                      <a:pPr marL="862013" marR="0" lvl="0" indent="-4000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b="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0" baseline="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and</a:t>
                      </a:r>
                      <a:r>
                        <a:rPr lang="en-US" sz="2000" b="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4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3. Traffic control</a:t>
                      </a:r>
                    </a:p>
                    <a:p>
                      <a:pPr marL="914400" marR="0" lvl="0" indent="-458788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b="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No control</a:t>
                      </a:r>
                    </a:p>
                    <a:p>
                      <a:pPr marL="914400" marR="0" lvl="0" indent="-458788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b="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Traffic signal</a:t>
                      </a:r>
                    </a:p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4. Speed limit (mph)</a:t>
                      </a:r>
                    </a:p>
                    <a:p>
                      <a:pPr marL="862013" marR="0" lvl="0" indent="-4000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b="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2000" b="0" baseline="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and </a:t>
                      </a:r>
                      <a:r>
                        <a:rPr lang="en-US" sz="2000" b="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45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5. Traffic volume </a:t>
                      </a:r>
                    </a:p>
                    <a:p>
                      <a:pPr marL="914400" marR="0" lvl="0" indent="-452438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b="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25,000 to 50,000 vehicles/day</a:t>
                      </a:r>
                    </a:p>
                  </a:txBody>
                  <a:tcPr marL="68580" marR="68580" marT="0" marB="0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 </a:t>
                      </a:r>
                      <a:r>
                        <a:rPr lang="en-US" sz="2000" b="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Weather</a:t>
                      </a:r>
                    </a:p>
                    <a:p>
                      <a:pPr marL="914400" marR="0" lvl="0" indent="-452438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b="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Clear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7. Pedestrian location</a:t>
                      </a:r>
                    </a:p>
                    <a:p>
                      <a:pPr marL="914400" marR="0" lvl="0" indent="-461963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b="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Marked crosswalk</a:t>
                      </a:r>
                    </a:p>
                    <a:p>
                      <a:pPr marL="914400" marR="0" lvl="0" indent="-461963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b="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Unmarked crosswalk</a:t>
                      </a:r>
                    </a:p>
                    <a:p>
                      <a:pPr marL="914400" marR="0" lvl="0" indent="-461963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b="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Midblock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8. Pedestrian action</a:t>
                      </a:r>
                    </a:p>
                    <a:p>
                      <a:pPr marL="914400" marR="0" lvl="0" indent="-461963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b="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Crossing</a:t>
                      </a:r>
                    </a:p>
                    <a:p>
                      <a:pPr marL="914400" marR="0" lvl="0" indent="-461963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b="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Waiting to cross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9. Obstacles</a:t>
                      </a:r>
                    </a:p>
                    <a:p>
                      <a:pPr marL="914400" marR="0" lvl="0" indent="-461963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b="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Parked car</a:t>
                      </a:r>
                    </a:p>
                    <a:p>
                      <a:pPr marL="914400" marR="0" lvl="0" indent="-461963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b="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Bushes/trees</a:t>
                      </a:r>
                    </a:p>
                    <a:p>
                      <a:pPr marL="914400" marR="0" lvl="0" indent="-461963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b="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School bus</a:t>
                      </a:r>
                    </a:p>
                  </a:txBody>
                  <a:tcPr marL="68580" marR="68580" marT="0" marB="0">
                    <a:lnL w="12700" cmpd="sng">
                      <a:solidFill>
                        <a:srgbClr val="4472C4"/>
                      </a:solidFill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mpd="sng">
                      <a:solidFill>
                        <a:srgbClr val="4472C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638694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7A41C98-1499-4341-A203-F3FAB12345EC}"/>
              </a:ext>
            </a:extLst>
          </p:cNvPr>
          <p:cNvSpPr txBox="1"/>
          <p:nvPr/>
        </p:nvSpPr>
        <p:spPr>
          <a:xfrm>
            <a:off x="533399" y="305636"/>
            <a:ext cx="10670627" cy="55399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000" kern="1200" cap="all" spc="300" dirty="0">
                <a:solidFill>
                  <a:schemeClr val="accent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Education Program Development: Scenarios (VR) </a:t>
            </a:r>
          </a:p>
        </p:txBody>
      </p:sp>
    </p:spTree>
    <p:extLst>
      <p:ext uri="{BB962C8B-B14F-4D97-AF65-F5344CB8AC3E}">
        <p14:creationId xmlns:p14="http://schemas.microsoft.com/office/powerpoint/2010/main" val="2782264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3E6EE6-4A8A-4B83-AE12-0782DA0FE6C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7F86563-3A86-4A57-907D-2BDC6959F1A9}" type="datetime12">
              <a:rPr lang="en-US" smtClean="0"/>
              <a:t>9:13 PM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E1D293-A905-46A8-AA87-DC0D066E75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0909C6C-DCE0-E941-A415-8E34D22A3476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1D0B48-E13D-4CA2-9BBB-8EDD98293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200" y="727116"/>
            <a:ext cx="5051873" cy="2114556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1F90E67-2D28-42D5-A4A2-09622E0A53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9111264"/>
              </p:ext>
            </p:extLst>
          </p:nvPr>
        </p:nvGraphicFramePr>
        <p:xfrm>
          <a:off x="1737852" y="2709154"/>
          <a:ext cx="9028387" cy="3861318"/>
        </p:xfrm>
        <a:graphic>
          <a:graphicData uri="http://schemas.openxmlformats.org/drawingml/2006/table">
            <a:tbl>
              <a:tblPr firstRow="1" firstCol="1" bandRow="1"/>
              <a:tblGrid>
                <a:gridCol w="1698661">
                  <a:extLst>
                    <a:ext uri="{9D8B030D-6E8A-4147-A177-3AD203B41FA5}">
                      <a16:colId xmlns:a16="http://schemas.microsoft.com/office/drawing/2014/main" val="440953177"/>
                    </a:ext>
                  </a:extLst>
                </a:gridCol>
                <a:gridCol w="1741743">
                  <a:extLst>
                    <a:ext uri="{9D8B030D-6E8A-4147-A177-3AD203B41FA5}">
                      <a16:colId xmlns:a16="http://schemas.microsoft.com/office/drawing/2014/main" val="3158294280"/>
                    </a:ext>
                  </a:extLst>
                </a:gridCol>
                <a:gridCol w="1829109">
                  <a:extLst>
                    <a:ext uri="{9D8B030D-6E8A-4147-A177-3AD203B41FA5}">
                      <a16:colId xmlns:a16="http://schemas.microsoft.com/office/drawing/2014/main" val="543088764"/>
                    </a:ext>
                  </a:extLst>
                </a:gridCol>
                <a:gridCol w="1998065">
                  <a:extLst>
                    <a:ext uri="{9D8B030D-6E8A-4147-A177-3AD203B41FA5}">
                      <a16:colId xmlns:a16="http://schemas.microsoft.com/office/drawing/2014/main" val="648812203"/>
                    </a:ext>
                  </a:extLst>
                </a:gridCol>
                <a:gridCol w="1760809">
                  <a:extLst>
                    <a:ext uri="{9D8B030D-6E8A-4147-A177-3AD203B41FA5}">
                      <a16:colId xmlns:a16="http://schemas.microsoft.com/office/drawing/2014/main" val="4172551761"/>
                    </a:ext>
                  </a:extLst>
                </a:gridCol>
              </a:tblGrid>
              <a:tr h="6624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Scene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Vehicle  Speed (mph)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Crosswalk Position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Crosswalk Type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Traffic Control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1752090"/>
                  </a:ext>
                </a:extLst>
              </a:tr>
              <a:tr h="3465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“Start Game”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 ---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---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---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---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0365597"/>
                  </a:ext>
                </a:extLst>
              </a:tr>
              <a:tr h="316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Level 1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20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Intersection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Marked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Present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0270273"/>
                  </a:ext>
                </a:extLst>
              </a:tr>
              <a:tr h="316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Level 2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20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Midblock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Unmarked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Absent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7907712"/>
                  </a:ext>
                </a:extLst>
              </a:tr>
              <a:tr h="316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Level 3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20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Intersection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Unmarked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Present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0421370"/>
                  </a:ext>
                </a:extLst>
              </a:tr>
              <a:tr h="316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Level 4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20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Intersection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Unmarked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Absent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4515384"/>
                  </a:ext>
                </a:extLst>
              </a:tr>
              <a:tr h="316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Level 5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45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Intersection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Marked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Present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8226972"/>
                  </a:ext>
                </a:extLst>
              </a:tr>
              <a:tr h="316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Level 6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45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Midblock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Unmarked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Absent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0105764"/>
                  </a:ext>
                </a:extLst>
              </a:tr>
              <a:tr h="316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Level 7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45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Intersection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Unmarked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Present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9348917"/>
                  </a:ext>
                </a:extLst>
              </a:tr>
              <a:tr h="316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Level 8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45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Intersection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Unmarked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Absent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718206"/>
                  </a:ext>
                </a:extLst>
              </a:tr>
              <a:tr h="316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“Complete”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---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---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---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---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143172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F53B1BF-C226-4301-86DA-300F254CBBA8}"/>
              </a:ext>
            </a:extLst>
          </p:cNvPr>
          <p:cNvSpPr txBox="1"/>
          <p:nvPr/>
        </p:nvSpPr>
        <p:spPr>
          <a:xfrm>
            <a:off x="533400" y="305636"/>
            <a:ext cx="10566400" cy="55399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000" kern="1200" cap="all" spc="300" dirty="0">
                <a:solidFill>
                  <a:schemeClr val="accent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Education Program Development: Scenarios (VR) </a:t>
            </a:r>
          </a:p>
        </p:txBody>
      </p:sp>
    </p:spTree>
    <p:extLst>
      <p:ext uri="{BB962C8B-B14F-4D97-AF65-F5344CB8AC3E}">
        <p14:creationId xmlns:p14="http://schemas.microsoft.com/office/powerpoint/2010/main" val="2093332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CFBFE9-CFBF-4BB9-B258-8F731BAAA80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7F86563-3A86-4A57-907D-2BDC6959F1A9}" type="datetime12">
              <a:rPr lang="en-US" smtClean="0"/>
              <a:t>9:14 PM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2986E2-FA37-41BF-ACEE-E3AC2FD3D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0909C6C-DCE0-E941-A415-8E34D22A3476}" type="slidenum">
              <a:rPr lang="en-US" smtClean="0"/>
              <a:t>12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C9B651C-02B6-4E5A-874A-DF07DA952477}"/>
              </a:ext>
            </a:extLst>
          </p:cNvPr>
          <p:cNvSpPr txBox="1">
            <a:spLocks/>
          </p:cNvSpPr>
          <p:nvPr/>
        </p:nvSpPr>
        <p:spPr>
          <a:xfrm>
            <a:off x="576524" y="947581"/>
            <a:ext cx="7823804" cy="37648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Step 1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The player will enter the "Playground," a 30 ft. long free floor space in the lab.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They will stand on a designated area to stand and start the game.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They will wear the HMD and take the Right-Hand Controller.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Step 2</a:t>
            </a:r>
          </a:p>
          <a:p>
            <a:pPr marL="688975" marR="0" lvl="2" indent="-231775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The player will discover them in a virtual room with a "Play Game" button in front.</a:t>
            </a:r>
          </a:p>
          <a:p>
            <a:pPr marL="688975" marR="0" lvl="2" indent="-231775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Pressing the "Play Game" button, they will be on the edge of a street facing a crosswalk.</a:t>
            </a:r>
          </a:p>
          <a:p>
            <a:pPr marL="688975" marR="0" lvl="2" indent="-23177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18FC17-BD65-4C4E-9BCA-175A997FC420}"/>
              </a:ext>
            </a:extLst>
          </p:cNvPr>
          <p:cNvPicPr/>
          <p:nvPr/>
        </p:nvPicPr>
        <p:blipFill rotWithShape="1">
          <a:blip r:embed="rId2"/>
          <a:srcRect l="33346" r="16491"/>
          <a:stretch/>
        </p:blipFill>
        <p:spPr bwMode="auto">
          <a:xfrm>
            <a:off x="9144990" y="947581"/>
            <a:ext cx="1823605" cy="26682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8BFA26-DADC-40DC-955B-DAE6E5DD854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559463" y="3905311"/>
            <a:ext cx="3056013" cy="22387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2E28A85-FE48-4368-B603-8E2899536BCD}"/>
              </a:ext>
            </a:extLst>
          </p:cNvPr>
          <p:cNvSpPr txBox="1"/>
          <p:nvPr/>
        </p:nvSpPr>
        <p:spPr>
          <a:xfrm>
            <a:off x="266700" y="294523"/>
            <a:ext cx="11658600" cy="55399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000" kern="1200" cap="all" spc="300" dirty="0">
                <a:solidFill>
                  <a:schemeClr val="accent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Education Program Development: Training Procedure</a:t>
            </a:r>
          </a:p>
        </p:txBody>
      </p:sp>
    </p:spTree>
    <p:extLst>
      <p:ext uri="{BB962C8B-B14F-4D97-AF65-F5344CB8AC3E}">
        <p14:creationId xmlns:p14="http://schemas.microsoft.com/office/powerpoint/2010/main" val="2372832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B886DF-0EBA-4BBD-AB54-1AE6B756F35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7F86563-3A86-4A57-907D-2BDC6959F1A9}" type="datetime12">
              <a:rPr lang="en-US" smtClean="0"/>
              <a:t>10:41 PM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C55171-A385-4658-ABD7-49767DA12A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0909C6C-DCE0-E941-A415-8E34D22A3476}" type="slidenum">
              <a:rPr lang="en-US" smtClean="0"/>
              <a:t>13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4A5258C-1036-45FE-B54C-71C8E19CDD1B}"/>
              </a:ext>
            </a:extLst>
          </p:cNvPr>
          <p:cNvSpPr txBox="1">
            <a:spLocks/>
          </p:cNvSpPr>
          <p:nvPr/>
        </p:nvSpPr>
        <p:spPr>
          <a:xfrm>
            <a:off x="727200" y="848521"/>
            <a:ext cx="7131065" cy="2894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Step 3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There are two white dots on the street: "Start Point," and "End Point". Player starts the game from the "Start Point.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Player will observe the surrounding and attempt to cross the street to reach the “End Point”.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Step 4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At End Point, the player will turn around (180 degrees) and see a button called "Next Level" across the street.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FDD41E-BB99-4160-A99C-F9E269A372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238601" y="1130640"/>
            <a:ext cx="3260834" cy="20376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7ADE82-053A-400A-8236-06EFE9D3753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365" y="3743058"/>
            <a:ext cx="3260834" cy="19843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40E292-3A17-4617-9821-FC0E8FEDCAFC}"/>
              </a:ext>
            </a:extLst>
          </p:cNvPr>
          <p:cNvSpPr txBox="1"/>
          <p:nvPr/>
        </p:nvSpPr>
        <p:spPr>
          <a:xfrm>
            <a:off x="266700" y="294523"/>
            <a:ext cx="11658600" cy="55399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000" kern="1200" cap="all" spc="300" dirty="0">
                <a:solidFill>
                  <a:schemeClr val="accent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  <a:hlinkClick r:id="rId4"/>
              </a:rPr>
              <a:t>Education Program Development: Training Procedure</a:t>
            </a:r>
            <a:endParaRPr lang="en-US" sz="3000" kern="1200" cap="all" spc="300" dirty="0">
              <a:solidFill>
                <a:schemeClr val="accent2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2F82822-8C7D-4240-8FC9-61783DD5E3CD}"/>
              </a:ext>
            </a:extLst>
          </p:cNvPr>
          <p:cNvSpPr txBox="1">
            <a:spLocks/>
          </p:cNvSpPr>
          <p:nvPr/>
        </p:nvSpPr>
        <p:spPr>
          <a:xfrm>
            <a:off x="727200" y="4001492"/>
            <a:ext cx="7435435" cy="2534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Step 5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 player will repeat Step 3 and Step 4 until they complete all levels.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When the player completes all eight levels, they will see a virtual room with a "Complete" button in front.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If the player presses the "Complete" button, the study will end for this player and will be ready for the next player to play.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8939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806F9D-8635-41FA-A7B7-FA0D9B9149E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7F86563-3A86-4A57-907D-2BDC6959F1A9}" type="datetime12">
              <a:rPr lang="en-US" smtClean="0"/>
              <a:t>10:48 PM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45138A-336B-4FF7-A977-9CAAF3CB94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0909C6C-DCE0-E941-A415-8E34D22A3476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F35A37-B997-42D0-A798-BB29C39E71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64170" y="837134"/>
            <a:ext cx="3352544" cy="27631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44D670-C0F6-4D9B-AC65-5EE91DB2C19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937258" y="848696"/>
            <a:ext cx="3165475" cy="27400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4A0877-6BC4-4E17-8623-6B5607B64883}"/>
              </a:ext>
            </a:extLst>
          </p:cNvPr>
          <p:cNvSpPr txBox="1"/>
          <p:nvPr/>
        </p:nvSpPr>
        <p:spPr>
          <a:xfrm>
            <a:off x="1407537" y="3527490"/>
            <a:ext cx="1035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1"/>
            <a:r>
              <a:rPr lang="en-US" sz="2400" kern="1200" dirty="0">
                <a:solidFill>
                  <a:prstClr val="black"/>
                </a:solidFill>
                <a:ea typeface="+mn-ea"/>
                <a:cs typeface="Times New Roman" panose="02020603050405020304" pitchFamily="18" charset="0"/>
              </a:rPr>
              <a:t>(a) Marked Crosswalk               (b) Unmarked Crosswalk         (c) Midblock Crossing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09CA7A-663E-4E2C-AB5E-00F077169E2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286000" y="3961037"/>
            <a:ext cx="3246415" cy="24224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461663-B600-4508-BCDB-DC20B6BFBB1D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659587" y="3961037"/>
            <a:ext cx="3845322" cy="24287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FE88A00-AF53-491C-BE36-42BBE4E36CCB}"/>
              </a:ext>
            </a:extLst>
          </p:cNvPr>
          <p:cNvSpPr txBox="1"/>
          <p:nvPr/>
        </p:nvSpPr>
        <p:spPr>
          <a:xfrm>
            <a:off x="1036414" y="6332644"/>
            <a:ext cx="10245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1"/>
            <a:r>
              <a:rPr lang="en-US" sz="2400" kern="1200" dirty="0">
                <a:solidFill>
                  <a:prstClr val="black"/>
                </a:solidFill>
                <a:ea typeface="+mn-ea"/>
                <a:cs typeface="Times New Roman" panose="02020603050405020304" pitchFamily="18" charset="0"/>
              </a:rPr>
              <a:t>               (d) </a:t>
            </a:r>
            <a:r>
              <a:rPr lang="en-US" sz="2400" kern="1200" dirty="0">
                <a:solidFill>
                  <a:prstClr val="black"/>
                </a:solidFill>
                <a:ea typeface="Calibri" panose="020F0502020204030204" pitchFamily="34" charset="0"/>
                <a:cs typeface="+mn-cs"/>
              </a:rPr>
              <a:t>Pedestrian push-button                           </a:t>
            </a:r>
            <a:r>
              <a:rPr lang="en-US" sz="2400" kern="1200" dirty="0">
                <a:solidFill>
                  <a:prstClr val="black"/>
                </a:solidFill>
                <a:ea typeface="+mn-ea"/>
                <a:cs typeface="Times New Roman" panose="02020603050405020304" pitchFamily="18" charset="0"/>
              </a:rPr>
              <a:t>(e) </a:t>
            </a:r>
            <a:r>
              <a:rPr lang="en-US" sz="2400" kern="1200" dirty="0">
                <a:solidFill>
                  <a:prstClr val="black"/>
                </a:solidFill>
                <a:ea typeface="Calibri" panose="020F0502020204030204" pitchFamily="34" charset="0"/>
                <a:cs typeface="+mn-cs"/>
              </a:rPr>
              <a:t>Pedestrian lights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EFABB1-3458-4158-9EF5-8D7334C78E36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277" y="848697"/>
            <a:ext cx="2939483" cy="27516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1AC8DCB-A86D-41C8-B9A9-0C18228AC50A}"/>
              </a:ext>
            </a:extLst>
          </p:cNvPr>
          <p:cNvSpPr txBox="1"/>
          <p:nvPr/>
        </p:nvSpPr>
        <p:spPr>
          <a:xfrm>
            <a:off x="266700" y="294523"/>
            <a:ext cx="11811000" cy="55399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000" kern="1200" cap="all" spc="300" dirty="0">
                <a:solidFill>
                  <a:schemeClr val="accent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Education Program Development: VR(HMD) - Plan VIEW</a:t>
            </a:r>
          </a:p>
        </p:txBody>
      </p:sp>
    </p:spTree>
    <p:extLst>
      <p:ext uri="{BB962C8B-B14F-4D97-AF65-F5344CB8AC3E}">
        <p14:creationId xmlns:p14="http://schemas.microsoft.com/office/powerpoint/2010/main" val="2556945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EBBF84-1F55-496D-BAD6-606D0BD2757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7F86563-3A86-4A57-907D-2BDC6959F1A9}" type="datetime12">
              <a:rPr lang="en-US" smtClean="0"/>
              <a:t>6:44 PM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D228D2-C043-45B5-BE3C-01C42A399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0909C6C-DCE0-E941-A415-8E34D22A3476}" type="slidenum">
              <a:rPr lang="en-US" smtClean="0"/>
              <a:t>15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B835946-B8F1-42A9-A7E8-FEBF74E8BCF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20191" y="339663"/>
            <a:ext cx="11318904" cy="539629"/>
          </a:xfrm>
        </p:spPr>
        <p:txBody>
          <a:bodyPr>
            <a:normAutofit/>
          </a:bodyPr>
          <a:lstStyle/>
          <a:p>
            <a:r>
              <a:rPr lang="en-US" sz="3000" dirty="0"/>
              <a:t>Conclusions (Recommendations: education)</a:t>
            </a:r>
          </a:p>
        </p:txBody>
      </p:sp>
      <p:pic>
        <p:nvPicPr>
          <p:cNvPr id="5" name="Graphic 4" descr="Classroom outline">
            <a:extLst>
              <a:ext uri="{FF2B5EF4-FFF2-40B4-BE49-F238E27FC236}">
                <a16:creationId xmlns:a16="http://schemas.microsoft.com/office/drawing/2014/main" id="{F7F96874-7E6A-407C-A60F-B9E7323194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53857" y="2220633"/>
            <a:ext cx="1985159" cy="1985159"/>
          </a:xfrm>
          <a:prstGeom prst="rect">
            <a:avLst/>
          </a:prstGeom>
        </p:spPr>
      </p:pic>
      <p:pic>
        <p:nvPicPr>
          <p:cNvPr id="11" name="Graphic 10" descr="Walk with solid fill">
            <a:extLst>
              <a:ext uri="{FF2B5EF4-FFF2-40B4-BE49-F238E27FC236}">
                <a16:creationId xmlns:a16="http://schemas.microsoft.com/office/drawing/2014/main" id="{45FA3ED6-E578-40B4-A458-82F7616D88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15246" y="1000575"/>
            <a:ext cx="1565093" cy="1565093"/>
          </a:xfrm>
          <a:prstGeom prst="rect">
            <a:avLst/>
          </a:prstGeom>
        </p:spPr>
      </p:pic>
      <p:pic>
        <p:nvPicPr>
          <p:cNvPr id="15" name="Graphic 14" descr="Cycling with solid fill">
            <a:extLst>
              <a:ext uri="{FF2B5EF4-FFF2-40B4-BE49-F238E27FC236}">
                <a16:creationId xmlns:a16="http://schemas.microsoft.com/office/drawing/2014/main" id="{A41CFB30-8525-4F79-A827-3B1877E5F2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83344" y="4403898"/>
            <a:ext cx="1628899" cy="1628899"/>
          </a:xfrm>
          <a:prstGeom prst="rect">
            <a:avLst/>
          </a:prstGeom>
        </p:spPr>
      </p:pic>
      <p:pic>
        <p:nvPicPr>
          <p:cNvPr id="21" name="Graphic 20" descr="Convertible with solid fill">
            <a:extLst>
              <a:ext uri="{FF2B5EF4-FFF2-40B4-BE49-F238E27FC236}">
                <a16:creationId xmlns:a16="http://schemas.microsoft.com/office/drawing/2014/main" id="{C061F4AA-80A5-4D7F-AD39-ED12203DF3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47009" y="2346380"/>
            <a:ext cx="2073074" cy="2073074"/>
          </a:xfrm>
          <a:prstGeom prst="rect">
            <a:avLst/>
          </a:prstGeom>
        </p:spPr>
      </p:pic>
      <p:pic>
        <p:nvPicPr>
          <p:cNvPr id="25" name="Graphic 24" descr="Speedometer Middle with solid fill">
            <a:extLst>
              <a:ext uri="{FF2B5EF4-FFF2-40B4-BE49-F238E27FC236}">
                <a16:creationId xmlns:a16="http://schemas.microsoft.com/office/drawing/2014/main" id="{5232419A-6F1D-4926-A7FC-5961E90E3A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664955" y="4616252"/>
            <a:ext cx="1159836" cy="1159836"/>
          </a:xfrm>
          <a:prstGeom prst="rect">
            <a:avLst/>
          </a:prstGeom>
        </p:spPr>
      </p:pic>
      <p:pic>
        <p:nvPicPr>
          <p:cNvPr id="27" name="Graphic 26" descr="Neighborhood with solid fill">
            <a:extLst>
              <a:ext uri="{FF2B5EF4-FFF2-40B4-BE49-F238E27FC236}">
                <a16:creationId xmlns:a16="http://schemas.microsoft.com/office/drawing/2014/main" id="{6D9E6886-A283-4A3A-A7A7-F947A83DC47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00879" y="1682450"/>
            <a:ext cx="3061529" cy="3061529"/>
          </a:xfrm>
          <a:prstGeom prst="rect">
            <a:avLst/>
          </a:prstGeom>
        </p:spPr>
      </p:pic>
      <p:pic>
        <p:nvPicPr>
          <p:cNvPr id="29" name="Graphic 28" descr="Traffic light with solid fill">
            <a:extLst>
              <a:ext uri="{FF2B5EF4-FFF2-40B4-BE49-F238E27FC236}">
                <a16:creationId xmlns:a16="http://schemas.microsoft.com/office/drawing/2014/main" id="{3DDD1819-01CD-427F-B4EB-6D55B3EE3A0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696856" y="928493"/>
            <a:ext cx="1159837" cy="1159837"/>
          </a:xfrm>
          <a:prstGeom prst="rect">
            <a:avLst/>
          </a:prstGeom>
        </p:spPr>
      </p:pic>
      <p:pic>
        <p:nvPicPr>
          <p:cNvPr id="33" name="Graphic 32" descr="Road with solid fill">
            <a:extLst>
              <a:ext uri="{FF2B5EF4-FFF2-40B4-BE49-F238E27FC236}">
                <a16:creationId xmlns:a16="http://schemas.microsoft.com/office/drawing/2014/main" id="{3656A90D-633E-4E48-8824-79F480C522B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320083" y="1970201"/>
            <a:ext cx="2486025" cy="2486025"/>
          </a:xfrm>
          <a:prstGeom prst="rect">
            <a:avLst/>
          </a:prstGeom>
        </p:spPr>
      </p:pic>
      <p:pic>
        <p:nvPicPr>
          <p:cNvPr id="2050" name="Picture 2" descr="270 Crossing Guard Illustrations &amp; Clip Art - iStock">
            <a:extLst>
              <a:ext uri="{FF2B5EF4-FFF2-40B4-BE49-F238E27FC236}">
                <a16:creationId xmlns:a16="http://schemas.microsoft.com/office/drawing/2014/main" id="{055EA46C-528A-4026-A7FA-F225B0549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492" y="2683838"/>
            <a:ext cx="1985158" cy="198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8,076 Pedestrian Crossing Illustrations &amp; Clip Art - iStock">
            <a:extLst>
              <a:ext uri="{FF2B5EF4-FFF2-40B4-BE49-F238E27FC236}">
                <a16:creationId xmlns:a16="http://schemas.microsoft.com/office/drawing/2014/main" id="{CFE9D97D-70B3-421F-85C5-98546E51B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858" y="4726228"/>
            <a:ext cx="2109551" cy="175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chool children cross road on pedestrian crossing Vector Image | Clip art  school kids, Art drawings for kids, Drawing for kids">
            <a:extLst>
              <a:ext uri="{FF2B5EF4-FFF2-40B4-BE49-F238E27FC236}">
                <a16:creationId xmlns:a16="http://schemas.microsoft.com/office/drawing/2014/main" id="{C8313176-3C22-4856-8650-44B188815C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3"/>
          <a:stretch/>
        </p:blipFill>
        <p:spPr bwMode="auto">
          <a:xfrm>
            <a:off x="7729540" y="778749"/>
            <a:ext cx="2008262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8E069F-C1AD-4A87-9539-28CEE915014E}"/>
              </a:ext>
            </a:extLst>
          </p:cNvPr>
          <p:cNvSpPr txBox="1"/>
          <p:nvPr/>
        </p:nvSpPr>
        <p:spPr>
          <a:xfrm>
            <a:off x="5298000" y="6032797"/>
            <a:ext cx="174217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hlinkClick r:id="rId22"/>
              </a:rPr>
              <a:t>Education Video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97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DA6584A-69D8-4F40-AA0C-A699A2E5F2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Questions?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751290-4B80-DC47-AFE6-33B9FD8801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27724" y="2624138"/>
            <a:ext cx="4737731" cy="1208954"/>
          </a:xfrm>
        </p:spPr>
        <p:txBody>
          <a:bodyPr>
            <a:normAutofit/>
          </a:bodyPr>
          <a:lstStyle/>
          <a:p>
            <a:r>
              <a:rPr lang="en-US" sz="3200" dirty="0"/>
              <a:t>mislam@vtti.vt.edu</a:t>
            </a:r>
          </a:p>
          <a:p>
            <a:r>
              <a:rPr lang="en-US" sz="3200" dirty="0"/>
              <a:t>540-231-5022</a:t>
            </a:r>
          </a:p>
        </p:txBody>
      </p:sp>
    </p:spTree>
    <p:extLst>
      <p:ext uri="{BB962C8B-B14F-4D97-AF65-F5344CB8AC3E}">
        <p14:creationId xmlns:p14="http://schemas.microsoft.com/office/powerpoint/2010/main" val="4159841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5BB292-69D7-7742-AE64-4A873D65882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66252" y="293677"/>
            <a:ext cx="8749520" cy="566820"/>
          </a:xfrm>
        </p:spPr>
        <p:txBody>
          <a:bodyPr>
            <a:normAutofit/>
          </a:bodyPr>
          <a:lstStyle/>
          <a:p>
            <a:r>
              <a:rPr lang="en-US" sz="3000" dirty="0"/>
              <a:t>Rational – Research Motivation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12E8D6-F8BC-40D9-BB0C-65713556D33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3D38751-B173-4627-96EF-A0BF7E560632}" type="datetime12">
              <a:rPr lang="en-US" smtClean="0"/>
              <a:t>6:44 PM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0159DA-84C0-4417-AC1B-ED6FAFA570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0909C6C-DCE0-E941-A415-8E34D22A3476}" type="slidenum">
              <a:rPr lang="en-US" smtClean="0"/>
              <a:t>2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33BC795-F1A3-43E7-9B33-AE86A760AD38}"/>
              </a:ext>
            </a:extLst>
          </p:cNvPr>
          <p:cNvGrpSpPr/>
          <p:nvPr/>
        </p:nvGrpSpPr>
        <p:grpSpPr>
          <a:xfrm>
            <a:off x="5801560" y="2576278"/>
            <a:ext cx="5866411" cy="3996435"/>
            <a:chOff x="5742211" y="1222719"/>
            <a:chExt cx="6044208" cy="4116100"/>
          </a:xfrm>
        </p:grpSpPr>
        <p:graphicFrame>
          <p:nvGraphicFramePr>
            <p:cNvPr id="9" name="Diagram 8">
              <a:extLst>
                <a:ext uri="{FF2B5EF4-FFF2-40B4-BE49-F238E27FC236}">
                  <a16:creationId xmlns:a16="http://schemas.microsoft.com/office/drawing/2014/main" id="{5C9AC785-62D0-419B-ABD1-9065EE710F6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382864589"/>
                </p:ext>
              </p:extLst>
            </p:nvPr>
          </p:nvGraphicFramePr>
          <p:xfrm>
            <a:off x="5742211" y="1222719"/>
            <a:ext cx="6044208" cy="41161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2A5D9BE-E64D-4B8A-A993-A937E5F4E87D}"/>
                </a:ext>
              </a:extLst>
            </p:cNvPr>
            <p:cNvSpPr/>
            <p:nvPr/>
          </p:nvSpPr>
          <p:spPr>
            <a:xfrm>
              <a:off x="7869968" y="2556710"/>
              <a:ext cx="1788694" cy="1744579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8000"/>
                  </a:solidFill>
                  <a:latin typeface="Eras Demi ITC" panose="020B0805030504020804" pitchFamily="34" charset="0"/>
                </a:rPr>
                <a:t>Equity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6DB1781-7D06-42AD-A2B6-2245B1272A6E}"/>
              </a:ext>
            </a:extLst>
          </p:cNvPr>
          <p:cNvGrpSpPr/>
          <p:nvPr/>
        </p:nvGrpSpPr>
        <p:grpSpPr>
          <a:xfrm>
            <a:off x="5556853" y="846471"/>
            <a:ext cx="2380369" cy="1696491"/>
            <a:chOff x="5556853" y="846471"/>
            <a:chExt cx="2380369" cy="1696491"/>
          </a:xfrm>
        </p:grpSpPr>
        <p:pic>
          <p:nvPicPr>
            <p:cNvPr id="11" name="Graphic 10" descr="Group of people with solid fill">
              <a:extLst>
                <a:ext uri="{FF2B5EF4-FFF2-40B4-BE49-F238E27FC236}">
                  <a16:creationId xmlns:a16="http://schemas.microsoft.com/office/drawing/2014/main" id="{889582D7-ACBB-43F0-A841-FCFCDFBCE8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556853" y="846471"/>
              <a:ext cx="1696491" cy="169649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5A78C6D-0F60-47E1-BB1E-137121D1D759}"/>
                </a:ext>
              </a:extLst>
            </p:cNvPr>
            <p:cNvSpPr txBox="1"/>
            <p:nvPr/>
          </p:nvSpPr>
          <p:spPr>
            <a:xfrm>
              <a:off x="7196340" y="895885"/>
              <a:ext cx="71868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solidFill>
                    <a:schemeClr val="tx1"/>
                  </a:solidFill>
                </a:rPr>
                <a:t>5-11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38CF224-DDE2-4F0E-BF69-440B8E0B2C21}"/>
                </a:ext>
              </a:extLst>
            </p:cNvPr>
            <p:cNvSpPr txBox="1"/>
            <p:nvPr/>
          </p:nvSpPr>
          <p:spPr>
            <a:xfrm>
              <a:off x="7174141" y="1476240"/>
              <a:ext cx="76308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solidFill>
                    <a:schemeClr val="tx1"/>
                  </a:solidFill>
                </a:rPr>
                <a:t>12-14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EFDA369-DD10-4C5B-8893-49B2D6F30207}"/>
                </a:ext>
              </a:extLst>
            </p:cNvPr>
            <p:cNvSpPr txBox="1"/>
            <p:nvPr/>
          </p:nvSpPr>
          <p:spPr>
            <a:xfrm>
              <a:off x="7174141" y="2062106"/>
              <a:ext cx="76308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solidFill>
                    <a:schemeClr val="tx1"/>
                  </a:solidFill>
                </a:rPr>
                <a:t>15-19</a:t>
              </a:r>
            </a:p>
          </p:txBody>
        </p:sp>
      </p:grpSp>
      <p:pic>
        <p:nvPicPr>
          <p:cNvPr id="22" name="Graphic 21" descr="Schoolhouse outline">
            <a:extLst>
              <a:ext uri="{FF2B5EF4-FFF2-40B4-BE49-F238E27FC236}">
                <a16:creationId xmlns:a16="http://schemas.microsoft.com/office/drawing/2014/main" id="{19A5D83A-3E1B-49A0-97C9-2031E2FDFE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381123" y="574467"/>
            <a:ext cx="1572369" cy="1572369"/>
          </a:xfrm>
          <a:prstGeom prst="rect">
            <a:avLst/>
          </a:prstGeom>
        </p:spPr>
      </p:pic>
      <p:pic>
        <p:nvPicPr>
          <p:cNvPr id="24" name="Graphic 23" descr="Fork In Road outline">
            <a:extLst>
              <a:ext uri="{FF2B5EF4-FFF2-40B4-BE49-F238E27FC236}">
                <a16:creationId xmlns:a16="http://schemas.microsoft.com/office/drawing/2014/main" id="{8CC4799E-EB46-4E1C-9E11-BB05A3BC4E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998152" y="608937"/>
            <a:ext cx="1616084" cy="1616084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FE9D63E8-640A-43F4-9CBF-3DF3C4D3D530}"/>
              </a:ext>
            </a:extLst>
          </p:cNvPr>
          <p:cNvGrpSpPr/>
          <p:nvPr/>
        </p:nvGrpSpPr>
        <p:grpSpPr>
          <a:xfrm>
            <a:off x="7972847" y="546901"/>
            <a:ext cx="926157" cy="1916087"/>
            <a:chOff x="7972847" y="546901"/>
            <a:chExt cx="926157" cy="1916087"/>
          </a:xfrm>
        </p:grpSpPr>
        <p:pic>
          <p:nvPicPr>
            <p:cNvPr id="26" name="Graphic 25" descr="Walk outline">
              <a:extLst>
                <a:ext uri="{FF2B5EF4-FFF2-40B4-BE49-F238E27FC236}">
                  <a16:creationId xmlns:a16="http://schemas.microsoft.com/office/drawing/2014/main" id="{271BEE1A-9BD8-4720-A8C3-6EF06D0F3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972847" y="546901"/>
              <a:ext cx="914400" cy="914400"/>
            </a:xfrm>
            <a:prstGeom prst="rect">
              <a:avLst/>
            </a:prstGeom>
          </p:spPr>
        </p:pic>
        <p:pic>
          <p:nvPicPr>
            <p:cNvPr id="28" name="Graphic 27" descr="Cycling outline">
              <a:extLst>
                <a:ext uri="{FF2B5EF4-FFF2-40B4-BE49-F238E27FC236}">
                  <a16:creationId xmlns:a16="http://schemas.microsoft.com/office/drawing/2014/main" id="{5BE87DE7-EBA0-4D9C-A772-8BE5FE620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984604" y="1548588"/>
              <a:ext cx="914400" cy="9144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00A28EF-559F-4E07-931D-AAC184AD4F84}"/>
              </a:ext>
            </a:extLst>
          </p:cNvPr>
          <p:cNvSpPr txBox="1"/>
          <p:nvPr/>
        </p:nvSpPr>
        <p:spPr>
          <a:xfrm>
            <a:off x="273856" y="873985"/>
            <a:ext cx="531467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School-age children account for nearly </a:t>
            </a:r>
            <a:r>
              <a:rPr lang="en-US" sz="16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one-fifth of the total pedestrian fatalities</a:t>
            </a: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(Dangerous by Design, 2019) </a:t>
            </a:r>
            <a:endParaRPr lang="en-US" sz="16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C12FAA0-8706-42F2-9876-E7C6FA4325CB}"/>
              </a:ext>
            </a:extLst>
          </p:cNvPr>
          <p:cNvSpPr txBox="1"/>
          <p:nvPr/>
        </p:nvSpPr>
        <p:spPr>
          <a:xfrm>
            <a:off x="273855" y="1504687"/>
            <a:ext cx="510473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Over 52% school-age pedestrians, killed in school transportation-related crashes, belong to the age group of 5-10 years. (NHTSA, 2020) </a:t>
            </a:r>
            <a:endParaRPr lang="en-US" sz="16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39994DA-A26C-41C4-97DA-88B94EFAB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94" y="2414366"/>
            <a:ext cx="5085997" cy="166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3B0373E-7A89-4006-B799-A7407D17FA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8" t="4745" r="4375" b="6963"/>
          <a:stretch/>
        </p:blipFill>
        <p:spPr bwMode="auto">
          <a:xfrm>
            <a:off x="5335791" y="1660906"/>
            <a:ext cx="6755048" cy="504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00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AE7C82-2004-469B-AC95-9E102B02EDD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7F86563-3A86-4A57-907D-2BDC6959F1A9}" type="datetime12">
              <a:rPr lang="en-US" smtClean="0"/>
              <a:t>9:11 PM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3FEFCA-A5CA-479F-AEB5-59A2FFFFE6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0909C6C-DCE0-E941-A415-8E34D22A3476}" type="slidenum">
              <a:rPr lang="en-US" smtClean="0"/>
              <a:t>3</a:t>
            </a:fld>
            <a:endParaRPr lang="en-US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E70B7694-D0E1-45CD-B206-70CF00DAEF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3145931"/>
              </p:ext>
            </p:extLst>
          </p:nvPr>
        </p:nvGraphicFramePr>
        <p:xfrm>
          <a:off x="2032000" y="98635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Graphic 8" descr="Blueprint outline">
            <a:extLst>
              <a:ext uri="{FF2B5EF4-FFF2-40B4-BE49-F238E27FC236}">
                <a16:creationId xmlns:a16="http://schemas.microsoft.com/office/drawing/2014/main" id="{DD3BDCAB-8AFC-42A0-82E5-AF6BDC8E0A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12398" y="1327068"/>
            <a:ext cx="914400" cy="914400"/>
          </a:xfrm>
          <a:prstGeom prst="rect">
            <a:avLst/>
          </a:prstGeom>
        </p:spPr>
      </p:pic>
      <p:pic>
        <p:nvPicPr>
          <p:cNvPr id="11" name="Graphic 10" descr="Classroom with solid fill">
            <a:extLst>
              <a:ext uri="{FF2B5EF4-FFF2-40B4-BE49-F238E27FC236}">
                <a16:creationId xmlns:a16="http://schemas.microsoft.com/office/drawing/2014/main" id="{D7AD637C-CCF3-4B83-A0B9-66B5F30642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43219" y="3220664"/>
            <a:ext cx="914400" cy="914400"/>
          </a:xfrm>
          <a:prstGeom prst="rect">
            <a:avLst/>
          </a:prstGeom>
        </p:spPr>
      </p:pic>
      <p:pic>
        <p:nvPicPr>
          <p:cNvPr id="13" name="Graphic 12" descr="Police male outline">
            <a:extLst>
              <a:ext uri="{FF2B5EF4-FFF2-40B4-BE49-F238E27FC236}">
                <a16:creationId xmlns:a16="http://schemas.microsoft.com/office/drawing/2014/main" id="{C972C6FF-04D1-418F-B482-F18F714E4B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478978" y="5171000"/>
            <a:ext cx="914400" cy="914400"/>
          </a:xfrm>
          <a:prstGeom prst="rect">
            <a:avLst/>
          </a:prstGeom>
        </p:spPr>
      </p:pic>
      <p:pic>
        <p:nvPicPr>
          <p:cNvPr id="15" name="Graphic 14" descr="Ambulance with solid fill">
            <a:extLst>
              <a:ext uri="{FF2B5EF4-FFF2-40B4-BE49-F238E27FC236}">
                <a16:creationId xmlns:a16="http://schemas.microsoft.com/office/drawing/2014/main" id="{1EB32FF1-0055-457B-A567-278A57C9594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234381" y="3169909"/>
            <a:ext cx="914400" cy="91440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5F4A75E-AE7C-454E-82BD-75C73FB2624E}"/>
              </a:ext>
            </a:extLst>
          </p:cNvPr>
          <p:cNvCxnSpPr/>
          <p:nvPr/>
        </p:nvCxnSpPr>
        <p:spPr>
          <a:xfrm>
            <a:off x="7137069" y="813547"/>
            <a:ext cx="0" cy="5728635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1F8830FB-0BAF-433B-AF1D-FDCD30835E37}"/>
              </a:ext>
            </a:extLst>
          </p:cNvPr>
          <p:cNvSpPr txBox="1">
            <a:spLocks/>
          </p:cNvSpPr>
          <p:nvPr/>
        </p:nvSpPr>
        <p:spPr>
          <a:xfrm>
            <a:off x="366252" y="293677"/>
            <a:ext cx="8749520" cy="5668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87822"/>
              </a:buClr>
              <a:buFontTx/>
              <a:buNone/>
              <a:defRPr sz="3200" b="0" i="0" kern="1200" cap="all" spc="300" baseline="0">
                <a:solidFill>
                  <a:schemeClr val="accent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8782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8782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8782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8782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/>
              <a:t>Study Approach </a:t>
            </a:r>
          </a:p>
        </p:txBody>
      </p:sp>
    </p:spTree>
    <p:extLst>
      <p:ext uri="{BB962C8B-B14F-4D97-AF65-F5344CB8AC3E}">
        <p14:creationId xmlns:p14="http://schemas.microsoft.com/office/powerpoint/2010/main" val="392263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467B6A-B9E2-4BA2-B64F-B8B9203493A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7F86563-3A86-4A57-907D-2BDC6959F1A9}" type="datetime12">
              <a:rPr lang="en-US" smtClean="0"/>
              <a:t>9:12 PM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7B1F9A-0129-4912-8D6A-C8C29D5DEC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0909C6C-DCE0-E941-A415-8E34D22A3476}" type="slidenum">
              <a:rPr lang="en-US" smtClean="0"/>
              <a:t>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23917A-C3B4-4B52-9173-E92E6E353CD8}"/>
              </a:ext>
            </a:extLst>
          </p:cNvPr>
          <p:cNvSpPr txBox="1"/>
          <p:nvPr/>
        </p:nvSpPr>
        <p:spPr>
          <a:xfrm>
            <a:off x="331236" y="651635"/>
            <a:ext cx="11529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dirty="0">
                <a:solidFill>
                  <a:schemeClr val="tx1"/>
                </a:solidFill>
                <a:effectLst/>
                <a:latin typeface="Eras Demi ITC" panose="020B08050305040208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Spatial Distribution of Pedestrian and </a:t>
            </a:r>
            <a:r>
              <a:rPr lang="en-CA" sz="1600" dirty="0" err="1">
                <a:solidFill>
                  <a:schemeClr val="tx1"/>
                </a:solidFill>
                <a:effectLst/>
                <a:latin typeface="Eras Demi ITC" panose="020B08050305040208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Pedalcyclist</a:t>
            </a:r>
            <a:r>
              <a:rPr lang="en-CA" sz="1600" dirty="0">
                <a:solidFill>
                  <a:schemeClr val="tx1"/>
                </a:solidFill>
                <a:effectLst/>
                <a:latin typeface="Eras Demi ITC" panose="020B08050305040208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Crashes in Tampa Bay Area in Florida </a:t>
            </a:r>
          </a:p>
          <a:p>
            <a:pPr algn="ctr"/>
            <a:r>
              <a:rPr lang="en-CA" sz="1600" dirty="0">
                <a:solidFill>
                  <a:schemeClr val="tx1"/>
                </a:solidFill>
                <a:effectLst/>
                <a:latin typeface="Eras Demi ITC" panose="020B08050305040208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nearby the Elementary, Middle, and High Schools (2015-19)</a:t>
            </a:r>
            <a:endParaRPr lang="en-US" sz="1600" dirty="0">
              <a:solidFill>
                <a:schemeClr val="tx1"/>
              </a:solidFill>
              <a:effectLst/>
              <a:latin typeface="Eras Demi ITC" panose="020B08050305040208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D5B4E6-CB61-441B-B2DD-12E33BA33EA0}"/>
              </a:ext>
            </a:extLst>
          </p:cNvPr>
          <p:cNvSpPr txBox="1"/>
          <p:nvPr/>
        </p:nvSpPr>
        <p:spPr>
          <a:xfrm>
            <a:off x="366252" y="2158577"/>
            <a:ext cx="458575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Eras Demi ITC" panose="020B0805030504020804" pitchFamily="34" charset="0"/>
              </a:rPr>
              <a:t>Crash Data: </a:t>
            </a:r>
          </a:p>
          <a:p>
            <a:endParaRPr lang="en-US" sz="2000" dirty="0">
              <a:solidFill>
                <a:prstClr val="black"/>
              </a:solidFill>
              <a:latin typeface="Eras Demi ITC" panose="020B0805030504020804" pitchFamily="34" charset="0"/>
            </a:endParaRPr>
          </a:p>
          <a:p>
            <a:r>
              <a:rPr lang="en-US" dirty="0">
                <a:solidFill>
                  <a:prstClr val="black"/>
                </a:solidFill>
                <a:latin typeface="Eras Demi ITC" panose="020B0805030504020804" pitchFamily="34" charset="0"/>
              </a:rPr>
              <a:t>Data Source: CAR</a:t>
            </a:r>
          </a:p>
          <a:p>
            <a:r>
              <a:rPr lang="en-US" dirty="0">
                <a:solidFill>
                  <a:prstClr val="black"/>
                </a:solidFill>
                <a:latin typeface="Eras Demi ITC" panose="020B0805030504020804" pitchFamily="34" charset="0"/>
              </a:rPr>
              <a:t>Analysis Period: 2015-19</a:t>
            </a:r>
          </a:p>
          <a:p>
            <a:r>
              <a:rPr lang="en-US" dirty="0">
                <a:solidFill>
                  <a:prstClr val="black"/>
                </a:solidFill>
                <a:latin typeface="Eras Demi ITC" panose="020B0805030504020804" pitchFamily="34" charset="0"/>
              </a:rPr>
              <a:t>Study Area: Tampa Bay </a:t>
            </a:r>
          </a:p>
          <a:p>
            <a:r>
              <a:rPr lang="en-US" dirty="0">
                <a:solidFill>
                  <a:prstClr val="black"/>
                </a:solidFill>
                <a:latin typeface="Eras Demi ITC" panose="020B0805030504020804" pitchFamily="34" charset="0"/>
              </a:rPr>
              <a:t>(Hillsborough, Pasco, Pinellas)</a:t>
            </a:r>
          </a:p>
          <a:p>
            <a:r>
              <a:rPr lang="en-US" dirty="0">
                <a:solidFill>
                  <a:prstClr val="black"/>
                </a:solidFill>
                <a:latin typeface="Eras Demi ITC" panose="020B0805030504020804" pitchFamily="34" charset="0"/>
              </a:rPr>
              <a:t>Analysis Focus: Injury Severity (KABCO) </a:t>
            </a:r>
          </a:p>
          <a:p>
            <a:pPr>
              <a:tabLst>
                <a:tab pos="1828800" algn="l"/>
              </a:tabLst>
            </a:pPr>
            <a:r>
              <a:rPr lang="en-US" dirty="0">
                <a:solidFill>
                  <a:srgbClr val="C00000"/>
                </a:solidFill>
                <a:latin typeface="Eras Demi ITC" panose="020B0805030504020804" pitchFamily="34" charset="0"/>
              </a:rPr>
              <a:t>Severe </a:t>
            </a:r>
            <a:r>
              <a:rPr lang="en-US" dirty="0">
                <a:solidFill>
                  <a:prstClr val="black"/>
                </a:solidFill>
                <a:latin typeface="Eras Demi ITC" panose="020B0805030504020804" pitchFamily="34" charset="0"/>
              </a:rPr>
              <a:t>= KA </a:t>
            </a:r>
          </a:p>
          <a:p>
            <a:pPr>
              <a:tabLst>
                <a:tab pos="1828800" algn="l"/>
              </a:tabLst>
            </a:pPr>
            <a:r>
              <a:rPr lang="en-US" dirty="0">
                <a:solidFill>
                  <a:srgbClr val="DF6613"/>
                </a:solidFill>
                <a:latin typeface="Eras Demi ITC" panose="020B0805030504020804" pitchFamily="34" charset="0"/>
              </a:rPr>
              <a:t>Moderate</a:t>
            </a:r>
            <a:r>
              <a:rPr lang="en-US" dirty="0">
                <a:solidFill>
                  <a:prstClr val="black"/>
                </a:solidFill>
                <a:latin typeface="Eras Demi ITC" panose="020B0805030504020804" pitchFamily="34" charset="0"/>
              </a:rPr>
              <a:t> = B</a:t>
            </a:r>
          </a:p>
          <a:p>
            <a:pPr>
              <a:tabLst>
                <a:tab pos="1828800" algn="l"/>
              </a:tabLst>
            </a:pPr>
            <a:r>
              <a:rPr lang="en-US" dirty="0">
                <a:solidFill>
                  <a:srgbClr val="70AD47"/>
                </a:solidFill>
                <a:latin typeface="Eras Demi ITC" panose="020B0805030504020804" pitchFamily="34" charset="0"/>
              </a:rPr>
              <a:t>Minor</a:t>
            </a:r>
            <a:r>
              <a:rPr lang="en-US" dirty="0">
                <a:solidFill>
                  <a:prstClr val="black"/>
                </a:solidFill>
                <a:latin typeface="Eras Demi ITC" panose="020B0805030504020804" pitchFamily="34" charset="0"/>
              </a:rPr>
              <a:t> = CO </a:t>
            </a:r>
            <a:endParaRPr lang="en-US" sz="2000" dirty="0">
              <a:solidFill>
                <a:prstClr val="black"/>
              </a:solidFill>
              <a:latin typeface="Eras Demi ITC" panose="020B0805030504020804" pitchFamily="34" charset="0"/>
            </a:endParaRPr>
          </a:p>
        </p:txBody>
      </p:sp>
      <p:sp>
        <p:nvSpPr>
          <p:cNvPr id="10" name="Flowchart: Magnetic Disk 9">
            <a:extLst>
              <a:ext uri="{FF2B5EF4-FFF2-40B4-BE49-F238E27FC236}">
                <a16:creationId xmlns:a16="http://schemas.microsoft.com/office/drawing/2014/main" id="{E37F39FC-B1F4-4647-915D-3C32714C3F4B}"/>
              </a:ext>
            </a:extLst>
          </p:cNvPr>
          <p:cNvSpPr/>
          <p:nvPr/>
        </p:nvSpPr>
        <p:spPr>
          <a:xfrm>
            <a:off x="2072641" y="1986149"/>
            <a:ext cx="1839685" cy="707886"/>
          </a:xfrm>
          <a:prstGeom prst="flowChartMagneticDisk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Eras Demi ITC" panose="020B0805030504020804" pitchFamily="34" charset="0"/>
              </a:rPr>
              <a:t>N = 778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FB94FB7-7F1F-4034-BFA6-3629750C4A9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682" y="1236410"/>
            <a:ext cx="5859784" cy="530577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18A4FA0C-22F6-42B4-A06C-F791A90F6F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1475732"/>
              </p:ext>
            </p:extLst>
          </p:nvPr>
        </p:nvGraphicFramePr>
        <p:xfrm>
          <a:off x="1790700" y="1209504"/>
          <a:ext cx="8198894" cy="5085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77EC2DAD-5E75-4C73-BAB7-18ADDDE127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746" y="767443"/>
            <a:ext cx="9184801" cy="566297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E10FF630-159B-45D8-ABA5-72F82D8E0C60}"/>
              </a:ext>
            </a:extLst>
          </p:cNvPr>
          <p:cNvSpPr txBox="1">
            <a:spLocks/>
          </p:cNvSpPr>
          <p:nvPr/>
        </p:nvSpPr>
        <p:spPr>
          <a:xfrm>
            <a:off x="366252" y="293677"/>
            <a:ext cx="8749520" cy="5668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87822"/>
              </a:buClr>
              <a:buFontTx/>
              <a:buNone/>
              <a:defRPr sz="3200" b="0" i="0" kern="1200" cap="all" spc="300" baseline="0">
                <a:solidFill>
                  <a:schemeClr val="accent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8782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8782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8782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8782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/>
              <a:t>Study Approach </a:t>
            </a:r>
          </a:p>
        </p:txBody>
      </p:sp>
    </p:spTree>
    <p:extLst>
      <p:ext uri="{BB962C8B-B14F-4D97-AF65-F5344CB8AC3E}">
        <p14:creationId xmlns:p14="http://schemas.microsoft.com/office/powerpoint/2010/main" val="254837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Graphic spid="17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0CF08C-F12B-4535-82E3-30115C678A8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7F86563-3A86-4A57-907D-2BDC6959F1A9}" type="datetime12">
              <a:rPr lang="en-US" smtClean="0"/>
              <a:t>9:12 PM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4A8B66-3B59-4AA2-9427-414519CD3A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0909C6C-DCE0-E941-A415-8E34D22A3476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AB1075C8-BDC6-4BC8-B772-24C6E00ADD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0819158"/>
              </p:ext>
            </p:extLst>
          </p:nvPr>
        </p:nvGraphicFramePr>
        <p:xfrm>
          <a:off x="238661" y="803794"/>
          <a:ext cx="64008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2FFEC770-F6B8-4558-B5FD-0687D166E8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2196153"/>
              </p:ext>
            </p:extLst>
          </p:nvPr>
        </p:nvGraphicFramePr>
        <p:xfrm>
          <a:off x="5424948" y="2153062"/>
          <a:ext cx="64008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04479A1-50AA-44F3-B0C1-362638EF71E5}"/>
              </a:ext>
            </a:extLst>
          </p:cNvPr>
          <p:cNvSpPr txBox="1">
            <a:spLocks/>
          </p:cNvSpPr>
          <p:nvPr/>
        </p:nvSpPr>
        <p:spPr>
          <a:xfrm>
            <a:off x="366252" y="293677"/>
            <a:ext cx="8749520" cy="5668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87822"/>
              </a:buClr>
              <a:buFontTx/>
              <a:buNone/>
              <a:defRPr sz="3200" b="0" i="0" kern="1200" cap="all" spc="300" baseline="0">
                <a:solidFill>
                  <a:schemeClr val="accent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8782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8782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8782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8782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/>
              <a:t>Safety Analysis</a:t>
            </a:r>
          </a:p>
        </p:txBody>
      </p:sp>
    </p:spTree>
    <p:extLst>
      <p:ext uri="{BB962C8B-B14F-4D97-AF65-F5344CB8AC3E}">
        <p14:creationId xmlns:p14="http://schemas.microsoft.com/office/powerpoint/2010/main" val="163514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78A602-4868-4FBB-A334-7568A6BD3BB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7F86563-3A86-4A57-907D-2BDC6959F1A9}" type="datetime12">
              <a:rPr lang="en-US" smtClean="0"/>
              <a:t>9:12 PM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5A532B-04B0-4C7B-8F49-58544E0D0E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0909C6C-DCE0-E941-A415-8E34D22A3476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8D889A4-5581-4C0D-A4C7-C3195F618C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8620288"/>
              </p:ext>
            </p:extLst>
          </p:nvPr>
        </p:nvGraphicFramePr>
        <p:xfrm>
          <a:off x="249294" y="892324"/>
          <a:ext cx="64008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160E911-FE76-4387-A35E-2C3DDEEDC9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9117624"/>
              </p:ext>
            </p:extLst>
          </p:nvPr>
        </p:nvGraphicFramePr>
        <p:xfrm>
          <a:off x="5438467" y="2153062"/>
          <a:ext cx="64008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40CE745-F9A0-43B9-B003-A83A030CB98C}"/>
              </a:ext>
            </a:extLst>
          </p:cNvPr>
          <p:cNvSpPr txBox="1">
            <a:spLocks/>
          </p:cNvSpPr>
          <p:nvPr/>
        </p:nvSpPr>
        <p:spPr>
          <a:xfrm>
            <a:off x="366252" y="293677"/>
            <a:ext cx="8749520" cy="5668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87822"/>
              </a:buClr>
              <a:buFontTx/>
              <a:buNone/>
              <a:defRPr sz="3200" b="0" i="0" kern="1200" cap="all" spc="300" baseline="0">
                <a:solidFill>
                  <a:schemeClr val="accent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8782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8782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8782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8782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/>
              <a:t>Safety Analysis</a:t>
            </a:r>
          </a:p>
        </p:txBody>
      </p:sp>
    </p:spTree>
    <p:extLst>
      <p:ext uri="{BB962C8B-B14F-4D97-AF65-F5344CB8AC3E}">
        <p14:creationId xmlns:p14="http://schemas.microsoft.com/office/powerpoint/2010/main" val="103727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EA86EF-9635-478B-8DF8-0C9EB1F34C9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7F86563-3A86-4A57-907D-2BDC6959F1A9}" type="datetime12">
              <a:rPr lang="en-US" smtClean="0"/>
              <a:t>9:12 PM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945777-52C4-44F7-B9C5-83B65CD9E6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0909C6C-DCE0-E941-A415-8E34D22A3476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BA59CEF-A20D-44BA-AEB3-07690DB9E3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3124634"/>
              </p:ext>
            </p:extLst>
          </p:nvPr>
        </p:nvGraphicFramePr>
        <p:xfrm>
          <a:off x="302752" y="927100"/>
          <a:ext cx="64008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55198EE-015F-40AF-A45C-015F06F0BA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4476295"/>
              </p:ext>
            </p:extLst>
          </p:nvPr>
        </p:nvGraphicFramePr>
        <p:xfrm>
          <a:off x="5486400" y="2134424"/>
          <a:ext cx="64008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46E8CCB-9F43-4B8F-8D58-94B3BA1D03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0156281"/>
              </p:ext>
            </p:extLst>
          </p:nvPr>
        </p:nvGraphicFramePr>
        <p:xfrm>
          <a:off x="405581" y="2235200"/>
          <a:ext cx="64008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4B0220D-D173-4B3B-A13A-BB6FA27FED48}"/>
              </a:ext>
            </a:extLst>
          </p:cNvPr>
          <p:cNvSpPr txBox="1">
            <a:spLocks/>
          </p:cNvSpPr>
          <p:nvPr/>
        </p:nvSpPr>
        <p:spPr>
          <a:xfrm>
            <a:off x="366252" y="293677"/>
            <a:ext cx="8749520" cy="5668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87822"/>
              </a:buClr>
              <a:buFontTx/>
              <a:buNone/>
              <a:defRPr sz="3200" b="0" i="0" kern="1200" cap="all" spc="300" baseline="0">
                <a:solidFill>
                  <a:schemeClr val="accent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8782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8782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8782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8782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/>
              <a:t>Safety Analysis</a:t>
            </a:r>
          </a:p>
        </p:txBody>
      </p:sp>
    </p:spTree>
    <p:extLst>
      <p:ext uri="{BB962C8B-B14F-4D97-AF65-F5344CB8AC3E}">
        <p14:creationId xmlns:p14="http://schemas.microsoft.com/office/powerpoint/2010/main" val="298350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8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67A84-1E5E-4703-A6A5-2C9526B3B9D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7F86563-3A86-4A57-907D-2BDC6959F1A9}" type="datetime12">
              <a:rPr lang="en-US" smtClean="0"/>
              <a:t>9:12 PM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102739-028F-47A6-8F38-0619DC4B92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0909C6C-DCE0-E941-A415-8E34D22A3476}" type="slidenum">
              <a:rPr lang="en-US" smtClean="0"/>
              <a:t>8</a:t>
            </a:fld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182ADAA-8BFB-4A39-9D01-C90ECF145A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4359844"/>
              </p:ext>
            </p:extLst>
          </p:nvPr>
        </p:nvGraphicFramePr>
        <p:xfrm>
          <a:off x="264652" y="996572"/>
          <a:ext cx="64008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489C996-04CE-4870-8282-FEC23B289B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4685428"/>
              </p:ext>
            </p:extLst>
          </p:nvPr>
        </p:nvGraphicFramePr>
        <p:xfrm>
          <a:off x="5424948" y="2153062"/>
          <a:ext cx="64008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D19D5AE-1F68-48A9-912B-14755A1DB679}"/>
              </a:ext>
            </a:extLst>
          </p:cNvPr>
          <p:cNvSpPr txBox="1">
            <a:spLocks/>
          </p:cNvSpPr>
          <p:nvPr/>
        </p:nvSpPr>
        <p:spPr>
          <a:xfrm>
            <a:off x="366252" y="293677"/>
            <a:ext cx="8749520" cy="5668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87822"/>
              </a:buClr>
              <a:buFontTx/>
              <a:buNone/>
              <a:defRPr sz="3200" b="0" i="0" kern="1200" cap="all" spc="300" baseline="0">
                <a:solidFill>
                  <a:schemeClr val="accent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8782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8782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8782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8782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/>
              <a:t>Safety Analysis</a:t>
            </a:r>
          </a:p>
        </p:txBody>
      </p:sp>
    </p:spTree>
    <p:extLst>
      <p:ext uri="{BB962C8B-B14F-4D97-AF65-F5344CB8AC3E}">
        <p14:creationId xmlns:p14="http://schemas.microsoft.com/office/powerpoint/2010/main" val="123750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449BBA-FB81-4AD8-B476-11E638F5621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7F86563-3A86-4A57-907D-2BDC6959F1A9}" type="datetime12">
              <a:rPr lang="en-US" smtClean="0"/>
              <a:t>9:24 PM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DBCF60-CA70-4420-87D7-571D95DED9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0909C6C-DCE0-E941-A415-8E34D22A3476}" type="slidenum">
              <a:rPr lang="en-US" smtClean="0"/>
              <a:t>9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A87A19E-DC9A-4F4F-8B2F-B54FAD52C6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1178886"/>
              </p:ext>
            </p:extLst>
          </p:nvPr>
        </p:nvGraphicFramePr>
        <p:xfrm>
          <a:off x="7015155" y="1627189"/>
          <a:ext cx="4820636" cy="4113342"/>
        </p:xfrm>
        <a:graphic>
          <a:graphicData uri="http://schemas.openxmlformats.org/drawingml/2006/table">
            <a:tbl>
              <a:tblPr firstRow="1" firstCol="1" bandRow="1"/>
              <a:tblGrid>
                <a:gridCol w="1384300">
                  <a:extLst>
                    <a:ext uri="{9D8B030D-6E8A-4147-A177-3AD203B41FA5}">
                      <a16:colId xmlns:a16="http://schemas.microsoft.com/office/drawing/2014/main" val="2752773723"/>
                    </a:ext>
                  </a:extLst>
                </a:gridCol>
                <a:gridCol w="1816100">
                  <a:extLst>
                    <a:ext uri="{9D8B030D-6E8A-4147-A177-3AD203B41FA5}">
                      <a16:colId xmlns:a16="http://schemas.microsoft.com/office/drawing/2014/main" val="3998624545"/>
                    </a:ext>
                  </a:extLst>
                </a:gridCol>
                <a:gridCol w="1620236">
                  <a:extLst>
                    <a:ext uri="{9D8B030D-6E8A-4147-A177-3AD203B41FA5}">
                      <a16:colId xmlns:a16="http://schemas.microsoft.com/office/drawing/2014/main" val="1496950132"/>
                    </a:ext>
                  </a:extLst>
                </a:gridCol>
              </a:tblGrid>
              <a:tr h="193381"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Factors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Crash by percentage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0638355"/>
                  </a:ext>
                </a:extLst>
              </a:tr>
              <a:tr h="1933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Most frequent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Most severe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4661379"/>
                  </a:ext>
                </a:extLst>
              </a:tr>
              <a:tr h="59817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Road-way type</a:t>
                      </a:r>
                      <a:endParaRPr lang="en-US" sz="1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1600" marR="0" indent="-11430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i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Undivided Road</a:t>
                      </a:r>
                      <a:endParaRPr lang="en-US" sz="1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DFW: 50.5%</a:t>
                      </a:r>
                      <a:endParaRPr lang="en-US" sz="1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TB: 77.1%</a:t>
                      </a:r>
                      <a:endParaRPr lang="en-US" sz="1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2870" marR="0" indent="-11430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i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Undivided Road</a:t>
                      </a:r>
                      <a:endParaRPr lang="en-US" sz="1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DFW: 58.2%</a:t>
                      </a:r>
                      <a:endParaRPr lang="en-US" sz="1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TB: 71.7%</a:t>
                      </a:r>
                      <a:endParaRPr lang="en-US" sz="1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7139994"/>
                  </a:ext>
                </a:extLst>
              </a:tr>
              <a:tr h="59817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Traffic control </a:t>
                      </a:r>
                      <a:endParaRPr lang="en-US" sz="1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101600" marR="0" indent="-11430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i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 Control</a:t>
                      </a:r>
                      <a:endParaRPr lang="en-US" sz="1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DFW: 41.8%</a:t>
                      </a:r>
                      <a:endParaRPr lang="en-US" sz="1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TB: 56.7%</a:t>
                      </a:r>
                      <a:endParaRPr lang="en-US" sz="1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102870" marR="0" indent="-11430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i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 Control</a:t>
                      </a:r>
                      <a:endParaRPr lang="en-US" sz="1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DFW: 49.5%</a:t>
                      </a:r>
                      <a:endParaRPr lang="en-US" sz="1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TB: 60.6%</a:t>
                      </a:r>
                      <a:endParaRPr lang="en-US" sz="1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9500916"/>
                  </a:ext>
                </a:extLst>
              </a:tr>
              <a:tr h="59817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Vehicle type </a:t>
                      </a:r>
                      <a:endParaRPr lang="en-US" sz="1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1600" marR="0" indent="-11430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i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Passenger Vehicle</a:t>
                      </a: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DFW: 56.6%</a:t>
                      </a:r>
                      <a:endParaRPr lang="en-US" sz="1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TB: 64.8%</a:t>
                      </a:r>
                      <a:endParaRPr lang="en-US" sz="1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2870" marR="0" indent="-11430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i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Passenger Vehicle </a:t>
                      </a:r>
                      <a:endParaRPr lang="en-US" sz="1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DFW: 55.8%</a:t>
                      </a:r>
                      <a:endParaRPr lang="en-US" sz="1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TB: 64.5%</a:t>
                      </a:r>
                      <a:endParaRPr lang="en-US" sz="1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5859901"/>
                  </a:ext>
                </a:extLst>
              </a:tr>
              <a:tr h="59817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Speed limit</a:t>
                      </a:r>
                      <a:endParaRPr lang="en-US" sz="1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101600" marR="0" indent="-11430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i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30-45 mph </a:t>
                      </a:r>
                      <a:endParaRPr lang="en-US" sz="1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DFW: 84.2%</a:t>
                      </a:r>
                      <a:endParaRPr lang="en-US" sz="1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TB: 58.5%</a:t>
                      </a:r>
                      <a:endParaRPr lang="en-US" sz="1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102870" marR="0" indent="-11430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i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30-45 mph</a:t>
                      </a: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DFW: 83.0%</a:t>
                      </a:r>
                      <a:endParaRPr lang="en-US" sz="1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TB: 71.4%</a:t>
                      </a:r>
                      <a:endParaRPr lang="en-US" sz="1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7253420"/>
                  </a:ext>
                </a:extLst>
              </a:tr>
              <a:tr h="59817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Weather </a:t>
                      </a:r>
                      <a:endParaRPr lang="en-US" sz="1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1600" marR="0" indent="-11430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i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Clear </a:t>
                      </a:r>
                      <a:endParaRPr lang="en-US" sz="1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DFW: 77.7%</a:t>
                      </a:r>
                      <a:endParaRPr lang="en-US" sz="1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TB: 85.4%</a:t>
                      </a:r>
                      <a:endParaRPr lang="en-US" sz="1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2870" marR="0" indent="-11430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i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Clear</a:t>
                      </a: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DFW: 73.2%</a:t>
                      </a:r>
                      <a:endParaRPr lang="en-US" sz="1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TB: 87.1%</a:t>
                      </a:r>
                      <a:endParaRPr lang="en-US" sz="1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5466710"/>
                  </a:ext>
                </a:extLst>
              </a:tr>
            </a:tbl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2EF923AB-55F4-4F0B-9782-47A69E89CB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0478966"/>
              </p:ext>
            </p:extLst>
          </p:nvPr>
        </p:nvGraphicFramePr>
        <p:xfrm>
          <a:off x="543559" y="1627189"/>
          <a:ext cx="3154680" cy="9137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4949A168-97D8-47EB-8006-36A1814DD5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9430307"/>
              </p:ext>
            </p:extLst>
          </p:nvPr>
        </p:nvGraphicFramePr>
        <p:xfrm>
          <a:off x="3942074" y="1627188"/>
          <a:ext cx="2829243" cy="9137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72EED0C9-214D-4FE6-BA2B-D76D3E5CB5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4160691"/>
              </p:ext>
            </p:extLst>
          </p:nvPr>
        </p:nvGraphicFramePr>
        <p:xfrm>
          <a:off x="543560" y="3239801"/>
          <a:ext cx="3154680" cy="858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2B731C99-A15C-4F18-933E-A5892B886C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9738446"/>
              </p:ext>
            </p:extLst>
          </p:nvPr>
        </p:nvGraphicFramePr>
        <p:xfrm>
          <a:off x="3942077" y="3238562"/>
          <a:ext cx="2829243" cy="858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1D2FE894-D156-458B-A6C2-FD78F93B79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8514908"/>
              </p:ext>
            </p:extLst>
          </p:nvPr>
        </p:nvGraphicFramePr>
        <p:xfrm>
          <a:off x="3942076" y="4927377"/>
          <a:ext cx="2829243" cy="979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1F7640DA-7234-4267-967C-147689E470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3307194"/>
              </p:ext>
            </p:extLst>
          </p:nvPr>
        </p:nvGraphicFramePr>
        <p:xfrm>
          <a:off x="543560" y="4932457"/>
          <a:ext cx="3154680" cy="974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8645036B-0946-443C-82A5-E8580C0FC463}"/>
              </a:ext>
            </a:extLst>
          </p:cNvPr>
          <p:cNvSpPr txBox="1"/>
          <p:nvPr/>
        </p:nvSpPr>
        <p:spPr>
          <a:xfrm>
            <a:off x="543559" y="419100"/>
            <a:ext cx="11292232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3000" kern="1200" cap="all" spc="300" dirty="0">
                <a:solidFill>
                  <a:schemeClr val="accent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Differences in Crashes analysis: Roadway attributes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E8F137-BBB6-4361-AB2E-80131A7DAED9}"/>
              </a:ext>
            </a:extLst>
          </p:cNvPr>
          <p:cNvSpPr txBox="1"/>
          <p:nvPr/>
        </p:nvSpPr>
        <p:spPr>
          <a:xfrm>
            <a:off x="495136" y="1177102"/>
            <a:ext cx="435864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Traffic Control: DFW vs TB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F1651C-2375-4413-8412-0A14A4802CE7}"/>
              </a:ext>
            </a:extLst>
          </p:cNvPr>
          <p:cNvSpPr txBox="1"/>
          <p:nvPr/>
        </p:nvSpPr>
        <p:spPr>
          <a:xfrm>
            <a:off x="495136" y="2825712"/>
            <a:ext cx="435864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Speed Limit: DFW vs TB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4BC8EC-D417-4E63-8FD5-891C98F6E4CB}"/>
              </a:ext>
            </a:extLst>
          </p:cNvPr>
          <p:cNvSpPr txBox="1"/>
          <p:nvPr/>
        </p:nvSpPr>
        <p:spPr>
          <a:xfrm>
            <a:off x="495136" y="4468966"/>
            <a:ext cx="435864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Number of Lane: DFW vs TB</a:t>
            </a:r>
          </a:p>
        </p:txBody>
      </p:sp>
    </p:spTree>
    <p:extLst>
      <p:ext uri="{BB962C8B-B14F-4D97-AF65-F5344CB8AC3E}">
        <p14:creationId xmlns:p14="http://schemas.microsoft.com/office/powerpoint/2010/main" val="92373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Custom Design">
  <a:themeElements>
    <a:clrScheme name="Custom 1">
      <a:dk1>
        <a:srgbClr val="414141"/>
      </a:dk1>
      <a:lt1>
        <a:srgbClr val="FFFFFF"/>
      </a:lt1>
      <a:dk2>
        <a:srgbClr val="424242"/>
      </a:dk2>
      <a:lt2>
        <a:srgbClr val="D7D2CB"/>
      </a:lt2>
      <a:accent1>
        <a:srgbClr val="861F41"/>
      </a:accent1>
      <a:accent2>
        <a:srgbClr val="E87731"/>
      </a:accent2>
      <a:accent3>
        <a:srgbClr val="3F787D"/>
      </a:accent3>
      <a:accent4>
        <a:srgbClr val="00D8F6"/>
      </a:accent4>
      <a:accent5>
        <a:srgbClr val="003C71"/>
      </a:accent5>
      <a:accent6>
        <a:srgbClr val="642667"/>
      </a:accent6>
      <a:hlink>
        <a:srgbClr val="0044FF"/>
      </a:hlink>
      <a:folHlink>
        <a:srgbClr val="CE005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solidFill>
            <a:srgbClr val="74777A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PT Template Revised July_2021" id="{9945CBA7-270F-6C42-AB54-2EF02D78A8F6}" vid="{0EE966A7-E15B-934A-948D-49D05D88E7E4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6C1035"/>
      </a:dk1>
      <a:lt1>
        <a:srgbClr val="5C6C66"/>
      </a:lt1>
      <a:dk2>
        <a:srgbClr val="A7A7A7"/>
      </a:dk2>
      <a:lt2>
        <a:srgbClr val="535353"/>
      </a:lt2>
      <a:accent1>
        <a:srgbClr val="6C1035"/>
      </a:accent1>
      <a:accent2>
        <a:srgbClr val="E57631"/>
      </a:accent2>
      <a:accent3>
        <a:srgbClr val="A5A5A5"/>
      </a:accent3>
      <a:accent4>
        <a:srgbClr val="417C79"/>
      </a:accent4>
      <a:accent5>
        <a:srgbClr val="E5E1EF"/>
      </a:accent5>
      <a:accent6>
        <a:srgbClr val="003C71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chemeClr val="accent1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chemeClr val="accent1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E76C65F156F94C977F0656449EBCD5" ma:contentTypeVersion="4" ma:contentTypeDescription="Create a new document." ma:contentTypeScope="" ma:versionID="98ff2bb9ec0c803d2e810e16c331fac0">
  <xsd:schema xmlns:xsd="http://www.w3.org/2001/XMLSchema" xmlns:xs="http://www.w3.org/2001/XMLSchema" xmlns:p="http://schemas.microsoft.com/office/2006/metadata/properties" xmlns:ns2="b014e17b-fc67-4d0c-9a2e-2c51fd52838b" targetNamespace="http://schemas.microsoft.com/office/2006/metadata/properties" ma:root="true" ma:fieldsID="c6f3b0114435eedfa2b1a1af5165ba8d" ns2:_="">
    <xsd:import namespace="b014e17b-fc67-4d0c-9a2e-2c51fd52838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14e17b-fc67-4d0c-9a2e-2c51fd5283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F799EE9-2A5A-4F54-8281-3A0F1BCFBF36}">
  <ds:schemaRefs>
    <ds:schemaRef ds:uri="http://schemas.microsoft.com/office/2006/documentManagement/types"/>
    <ds:schemaRef ds:uri="http://purl.org/dc/terms/"/>
    <ds:schemaRef ds:uri="http://purl.org/dc/dcmitype/"/>
    <ds:schemaRef ds:uri="http://purl.org/dc/elements/1.1/"/>
    <ds:schemaRef ds:uri="http://schemas.microsoft.com/office/2006/metadata/properties"/>
    <ds:schemaRef ds:uri="b014e17b-fc67-4d0c-9a2e-2c51fd52838b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8F595ED-5957-437D-942A-27F4715A9D46}">
  <ds:schemaRefs>
    <ds:schemaRef ds:uri="b014e17b-fc67-4d0c-9a2e-2c51fd52838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3E5E62E-DD59-44A5-A2FD-2636D3A8EA1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 TEMPLATE Revised July_2021</Template>
  <TotalTime>5355</TotalTime>
  <Words>1193</Words>
  <Application>Microsoft Office PowerPoint</Application>
  <PresentationFormat>Widescreen</PresentationFormat>
  <Paragraphs>282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Courier New</vt:lpstr>
      <vt:lpstr>Eras Demi ITC</vt:lpstr>
      <vt:lpstr>Klinic Slab Book</vt:lpstr>
      <vt:lpstr>Symbol</vt:lpstr>
      <vt:lpstr>Times New Roman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Rebecca Hammond</dc:creator>
  <cp:lastModifiedBy>Mouyid Islam</cp:lastModifiedBy>
  <cp:revision>284</cp:revision>
  <cp:lastPrinted>2018-11-06T14:35:02Z</cp:lastPrinted>
  <dcterms:created xsi:type="dcterms:W3CDTF">2021-10-05T14:29:21Z</dcterms:created>
  <dcterms:modified xsi:type="dcterms:W3CDTF">2022-01-08T04:32:20Z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0x0101007DE76C65F156F94C977F0656449EBCD5</vt:lpwstr>
  </property>
</Properties>
</file>