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8" r:id="rId4"/>
    <p:sldId id="264" r:id="rId5"/>
    <p:sldId id="258" r:id="rId6"/>
    <p:sldId id="259" r:id="rId7"/>
    <p:sldId id="260" r:id="rId8"/>
    <p:sldId id="261" r:id="rId9"/>
    <p:sldId id="262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026B-FB00-4536-AD21-C26695D1D7F4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FFCE-C755-450E-8793-D517751532B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857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026B-FB00-4536-AD21-C26695D1D7F4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FFCE-C755-450E-8793-D51775153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5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026B-FB00-4536-AD21-C26695D1D7F4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FFCE-C755-450E-8793-D51775153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80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- no pho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631825" indent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609731" y="1600155"/>
            <a:ext cx="10374152" cy="40358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73662259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026B-FB00-4536-AD21-C26695D1D7F4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FFCE-C755-450E-8793-D51775153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7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026B-FB00-4536-AD21-C26695D1D7F4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FFCE-C755-450E-8793-D517751532B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801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026B-FB00-4536-AD21-C26695D1D7F4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FFCE-C755-450E-8793-D51775153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026B-FB00-4536-AD21-C26695D1D7F4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FFCE-C755-450E-8793-D51775153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87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026B-FB00-4536-AD21-C26695D1D7F4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FFCE-C755-450E-8793-D51775153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6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026B-FB00-4536-AD21-C26695D1D7F4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FFCE-C755-450E-8793-D51775153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9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0AC026B-FB00-4536-AD21-C26695D1D7F4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EFFFCE-C755-450E-8793-D51775153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2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026B-FB00-4536-AD21-C26695D1D7F4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FFCE-C755-450E-8793-D51775153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61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0AC026B-FB00-4536-AD21-C26695D1D7F4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DEFFFCE-C755-450E-8793-D517751532B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679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unc.az1.qualtrics.com/jfe/preview/SV_9o7JJqOejDLDjls?Q_CHL=preview&amp;Q_SurveyVersionID=curren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Brendan.russo@nau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nationalacademies.org/trb/programs/cooperative-research-programs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ppm.org/research-funding-guidebook/appendix-a-how-to-write-an-effective-research-statement/" TargetMode="External"/><Relationship Id="rId2" Type="http://schemas.openxmlformats.org/officeDocument/2006/relationships/hyperlink" Target="https://sites.google.com/view/trbcrc/hom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TRB ACS10 </a:t>
            </a:r>
            <a:r>
              <a:rPr lang="en-US" dirty="0" smtClean="0"/>
              <a:t>Research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97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21024"/>
            <a:ext cx="10058400" cy="1450757"/>
          </a:xfrm>
        </p:spPr>
        <p:txBody>
          <a:bodyPr/>
          <a:lstStyle/>
          <a:p>
            <a:r>
              <a:rPr lang="en-US" dirty="0"/>
              <a:t>Tactic 6: Conduct gap assessment of Safe </a:t>
            </a:r>
            <a:r>
              <a:rPr lang="en-US" dirty="0" smtClean="0"/>
              <a:t>System </a:t>
            </a:r>
            <a:r>
              <a:rPr lang="en-US" dirty="0"/>
              <a:t>research transfer to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Which factors to address? – who’s involved, think about “5 </a:t>
            </a:r>
            <a:r>
              <a:rPr lang="en-US" sz="2800" dirty="0" err="1" smtClean="0"/>
              <a:t>Rs</a:t>
            </a:r>
            <a:r>
              <a:rPr lang="en-US" sz="2800" dirty="0" smtClean="0"/>
              <a:t>” framework, look to other countries, etc..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Working ACS10 Safe System definition:</a:t>
            </a:r>
          </a:p>
          <a:p>
            <a:pPr marL="0" indent="0">
              <a:buNone/>
            </a:pPr>
            <a:r>
              <a:rPr lang="en-US" sz="2300" dirty="0"/>
              <a:t>“Safe System represents a coordinated, systems thinking- and science-informed approach to traffic safety. This approach treats safety as the foundational goal across all user contexts of the transportation system; recognizes humans possess known vulnerabilities and unique abilities to recognize patterns and navigate environments; and integrates equity and justice into a collaborative governance model of realizing a future without fatal or serious road injury.” 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Survey regarding work and partnerships in road safety:</a:t>
            </a:r>
          </a:p>
          <a:p>
            <a:pPr marL="0" indent="0">
              <a:buNone/>
            </a:pPr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unc.az1.qualtrics.com/jfe/preview/SV_9o7JJqOejDLDjls?Q_CHL=preview&amp;Q_SurveyVersionID=current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711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Questions/Discussion?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4764713"/>
            <a:ext cx="10058400" cy="1143000"/>
          </a:xfrm>
        </p:spPr>
        <p:txBody>
          <a:bodyPr/>
          <a:lstStyle/>
          <a:p>
            <a:r>
              <a:rPr lang="en-US" dirty="0"/>
              <a:t>Feel free to reach out with any questions/comments: </a:t>
            </a:r>
            <a:r>
              <a:rPr lang="en-US" dirty="0">
                <a:hlinkClick r:id="rId2"/>
              </a:rPr>
              <a:t>Brendan.russo@nau.edu</a:t>
            </a: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69314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A066E-17EE-4134-B42A-7E4ED3F6D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0751"/>
            <a:ext cx="10921529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+mn-lt"/>
              </a:rPr>
              <a:t>ACS10: </a:t>
            </a:r>
            <a:r>
              <a:rPr lang="en-US" b="1" u="sng" dirty="0">
                <a:latin typeface="+mn-lt"/>
              </a:rPr>
              <a:t>Research </a:t>
            </a:r>
            <a:r>
              <a:rPr lang="en-US" b="1" u="sng" dirty="0" smtClean="0">
                <a:latin typeface="+mn-lt"/>
              </a:rPr>
              <a:t>Problem Statements Update </a:t>
            </a:r>
            <a:endParaRPr lang="en-US" b="1" u="sng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97542" y="1788459"/>
            <a:ext cx="11295529" cy="44585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u="sng" dirty="0"/>
              <a:t>Recent/Current Successes:</a:t>
            </a:r>
          </a:p>
          <a:p>
            <a:pPr>
              <a:spcBef>
                <a:spcPts val="600"/>
              </a:spcBef>
            </a:pPr>
            <a:r>
              <a:rPr lang="en-US" sz="1400" dirty="0"/>
              <a:t>NCHRP 17-96: Traffic Safety Culture Research Roadmap </a:t>
            </a:r>
            <a:r>
              <a:rPr lang="en-US" sz="1400" dirty="0" smtClean="0"/>
              <a:t>(In progress – UNC Chapel Hill)</a:t>
            </a:r>
            <a:endParaRPr lang="en-US" sz="1400" dirty="0"/>
          </a:p>
          <a:p>
            <a:pPr>
              <a:spcBef>
                <a:spcPts val="600"/>
              </a:spcBef>
            </a:pPr>
            <a:r>
              <a:rPr lang="en-US" sz="1400" dirty="0" smtClean="0"/>
              <a:t>NCHRP 17-101: </a:t>
            </a:r>
            <a:r>
              <a:rPr lang="en-US" sz="1400" dirty="0"/>
              <a:t>Applying the Safe System Approach to Transportation Planning, Design, and Operations in the United </a:t>
            </a:r>
            <a:r>
              <a:rPr lang="en-US" sz="1400" dirty="0" smtClean="0"/>
              <a:t>States (Pending)</a:t>
            </a:r>
          </a:p>
          <a:p>
            <a:pPr>
              <a:spcBef>
                <a:spcPts val="600"/>
              </a:spcBef>
            </a:pPr>
            <a:r>
              <a:rPr lang="en-US" sz="1400" dirty="0" smtClean="0"/>
              <a:t>NCHRP </a:t>
            </a:r>
            <a:r>
              <a:rPr lang="en-US" sz="1400" dirty="0"/>
              <a:t>17-109: Crash Modification Factors (CMFs) for Automated Traffic Signal Performance Measures (ATSPMs</a:t>
            </a:r>
            <a:r>
              <a:rPr lang="en-US" sz="1400" dirty="0" smtClean="0"/>
              <a:t>) (Anticipated – supported by ACS10)</a:t>
            </a:r>
            <a:endParaRPr lang="en-US" sz="1400" dirty="0"/>
          </a:p>
          <a:p>
            <a:pPr marL="0" indent="0">
              <a:buNone/>
            </a:pPr>
            <a:r>
              <a:rPr lang="en-US" sz="1400" b="1" u="sng" dirty="0"/>
              <a:t>Recently Submitted/In-Progress Problem Statements</a:t>
            </a:r>
          </a:p>
          <a:p>
            <a:pPr>
              <a:spcBef>
                <a:spcPts val="600"/>
              </a:spcBef>
            </a:pPr>
            <a:r>
              <a:rPr lang="en-US" sz="1400" dirty="0" smtClean="0"/>
              <a:t>“Practical </a:t>
            </a:r>
            <a:r>
              <a:rPr lang="en-US" sz="1400" dirty="0"/>
              <a:t>Approaches to Quantifying Safe System </a:t>
            </a:r>
            <a:r>
              <a:rPr lang="en-US" sz="1400" dirty="0" smtClean="0"/>
              <a:t>Concepts” – NCHRP (under review)</a:t>
            </a:r>
          </a:p>
          <a:p>
            <a:pPr>
              <a:spcBef>
                <a:spcPts val="600"/>
              </a:spcBef>
            </a:pPr>
            <a:r>
              <a:rPr lang="en-US" sz="1400" dirty="0" smtClean="0"/>
              <a:t>“Institutionalizing </a:t>
            </a:r>
            <a:r>
              <a:rPr lang="en-US" sz="1400" dirty="0"/>
              <a:t>Safe Systems and Safety Culture in the Transportation Planning </a:t>
            </a:r>
            <a:r>
              <a:rPr lang="en-US" sz="1400" dirty="0" smtClean="0"/>
              <a:t>Process” – NCHRP (under review)</a:t>
            </a:r>
          </a:p>
          <a:p>
            <a:pPr>
              <a:spcBef>
                <a:spcPts val="600"/>
              </a:spcBef>
            </a:pPr>
            <a:r>
              <a:rPr lang="en-US" sz="1400" dirty="0" smtClean="0"/>
              <a:t>“Pedestrian Safety Measures Along Streets and Highways” – BTSCRP (under development – supported by ACS10)</a:t>
            </a:r>
          </a:p>
          <a:p>
            <a:pPr marL="0" indent="0">
              <a:buNone/>
            </a:pPr>
            <a:r>
              <a:rPr lang="en-US" sz="1400" b="1" u="sng" dirty="0" smtClean="0"/>
              <a:t>Developing </a:t>
            </a:r>
            <a:r>
              <a:rPr lang="en-US" sz="1400" b="1" u="sng" dirty="0"/>
              <a:t>Research Needs Statements</a:t>
            </a:r>
          </a:p>
          <a:p>
            <a:r>
              <a:rPr lang="en-US" sz="1400" dirty="0"/>
              <a:t>Potential funding sources: NCHRP, NCHRP Synthesis</a:t>
            </a:r>
            <a:r>
              <a:rPr lang="en-US" sz="1400" dirty="0" smtClean="0"/>
              <a:t>, TCRP, </a:t>
            </a:r>
            <a:r>
              <a:rPr lang="en-US" sz="1400" dirty="0"/>
              <a:t>BTSCRP, AAA Foundation for Traffic Safety, others..</a:t>
            </a:r>
          </a:p>
          <a:p>
            <a:r>
              <a:rPr lang="en-US" sz="1400" dirty="0"/>
              <a:t>Coordination with AASHTO Committee on Safety:</a:t>
            </a:r>
          </a:p>
          <a:p>
            <a:pPr lvl="1"/>
            <a:r>
              <a:rPr lang="en-US" sz="1200" dirty="0" smtClean="0"/>
              <a:t>~April </a:t>
            </a:r>
            <a:r>
              <a:rPr lang="en-US" sz="1200" dirty="0"/>
              <a:t>1</a:t>
            </a:r>
            <a:r>
              <a:rPr lang="en-US" sz="1200" dirty="0" smtClean="0"/>
              <a:t>: </a:t>
            </a:r>
            <a:r>
              <a:rPr lang="en-US" sz="1200" dirty="0"/>
              <a:t>Research ideas due to the AASHTO Safety research subcommittee (brief write-ups of research </a:t>
            </a:r>
            <a:r>
              <a:rPr lang="en-US" sz="1200" dirty="0" smtClean="0"/>
              <a:t>ideas)</a:t>
            </a:r>
            <a:endParaRPr lang="en-US" sz="1200" dirty="0"/>
          </a:p>
          <a:p>
            <a:pPr lvl="1"/>
            <a:r>
              <a:rPr lang="en-US" sz="1200" dirty="0"/>
              <a:t>August 27: Full research problem statements due to the AASHTO Safety research </a:t>
            </a:r>
            <a:r>
              <a:rPr lang="en-US" sz="1200" dirty="0" smtClean="0"/>
              <a:t>subcommittee </a:t>
            </a:r>
            <a:endParaRPr lang="en-US" sz="1200" dirty="0"/>
          </a:p>
          <a:p>
            <a:pPr lvl="1"/>
            <a:r>
              <a:rPr lang="en-US" sz="1200" dirty="0"/>
              <a:t>November 1: final deadline to submit to </a:t>
            </a:r>
            <a:r>
              <a:rPr lang="en-US" sz="1200" dirty="0" smtClean="0"/>
              <a:t>NCHRP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493125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A066E-17EE-4134-B42A-7E4ED3F6D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0751"/>
            <a:ext cx="10921529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+mn-lt"/>
              </a:rPr>
              <a:t>Transportation Research Board Cooperative </a:t>
            </a:r>
            <a:r>
              <a:rPr lang="en-US" b="1" u="sng" dirty="0">
                <a:latin typeface="+mn-lt"/>
              </a:rPr>
              <a:t>Research </a:t>
            </a:r>
            <a:r>
              <a:rPr lang="en-US" b="1" u="sng" dirty="0" smtClean="0">
                <a:latin typeface="+mn-lt"/>
              </a:rPr>
              <a:t>Programs - Key Dates</a:t>
            </a:r>
            <a:endParaRPr lang="en-US" b="1" u="sng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97542" y="1788459"/>
            <a:ext cx="11295529" cy="7664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www.nationalacademies.org/trb/programs/cooperative-research-programs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r="24562" b="54229"/>
          <a:stretch/>
        </p:blipFill>
        <p:spPr>
          <a:xfrm>
            <a:off x="188262" y="2458199"/>
            <a:ext cx="3550020" cy="23786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r="7847"/>
          <a:stretch/>
        </p:blipFill>
        <p:spPr>
          <a:xfrm>
            <a:off x="8283509" y="2753191"/>
            <a:ext cx="3908491" cy="20743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48468" r="1470"/>
          <a:stretch/>
        </p:blipFill>
        <p:spPr>
          <a:xfrm>
            <a:off x="3738282" y="2484251"/>
            <a:ext cx="4522714" cy="261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9598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ACS10 Strategic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32855"/>
            <a:ext cx="10058400" cy="4023360"/>
          </a:xfrm>
        </p:spPr>
        <p:txBody>
          <a:bodyPr>
            <a:normAutofit lnSpcReduction="10000"/>
          </a:bodyPr>
          <a:lstStyle/>
          <a:p>
            <a:pPr marL="166688" indent="-166688">
              <a:buFont typeface="Arial" panose="020B0604020202020204" pitchFamily="34" charset="0"/>
              <a:buChar char="•"/>
            </a:pPr>
            <a:r>
              <a:rPr lang="en-US" sz="3200" dirty="0"/>
              <a:t>Goals:</a:t>
            </a:r>
          </a:p>
          <a:p>
            <a:pPr marL="459296" lvl="1" indent="-166688">
              <a:buFont typeface="Arial" panose="020B0604020202020204" pitchFamily="34" charset="0"/>
              <a:buChar char="•"/>
            </a:pPr>
            <a:r>
              <a:rPr lang="en-US" sz="2200" dirty="0"/>
              <a:t>Goal 1: Advance and implement Safe Systems research</a:t>
            </a:r>
          </a:p>
          <a:p>
            <a:pPr marL="459296" lvl="1" indent="-166688">
              <a:buFont typeface="Arial" panose="020B0604020202020204" pitchFamily="34" charset="0"/>
              <a:buChar char="•"/>
            </a:pPr>
            <a:r>
              <a:rPr lang="en-US" sz="2200" dirty="0"/>
              <a:t>Goal 2: Identify and promote other emerging trends/innovations in transportation safety</a:t>
            </a:r>
          </a:p>
          <a:p>
            <a:pPr marL="459296" lvl="1" indent="-166688">
              <a:buFont typeface="Arial" panose="020B0604020202020204" pitchFamily="34" charset="0"/>
              <a:buChar char="•"/>
            </a:pPr>
            <a:r>
              <a:rPr lang="en-US" sz="2200" dirty="0"/>
              <a:t>Goal 3: Collaborate with transportation safety organizations</a:t>
            </a:r>
          </a:p>
          <a:p>
            <a:pPr marL="459296" lvl="1" indent="-166688">
              <a:buFont typeface="Arial" panose="020B0604020202020204" pitchFamily="34" charset="0"/>
              <a:buChar char="•"/>
            </a:pPr>
            <a:r>
              <a:rPr lang="en-US" sz="2200" dirty="0"/>
              <a:t>Goal 4: Foster organizational growth within the committee</a:t>
            </a:r>
          </a:p>
          <a:p>
            <a:pPr marL="166688" indent="-166688">
              <a:buFont typeface="Arial" panose="020B0604020202020204" pitchFamily="34" charset="0"/>
              <a:buChar char="•"/>
            </a:pPr>
            <a:r>
              <a:rPr lang="en-US" sz="3200" dirty="0"/>
              <a:t>Focus Areas</a:t>
            </a:r>
          </a:p>
          <a:p>
            <a:pPr marL="459296" lvl="1" indent="-166688">
              <a:buFont typeface="Arial" panose="020B0604020202020204" pitchFamily="34" charset="0"/>
              <a:buChar char="•"/>
            </a:pPr>
            <a:r>
              <a:rPr lang="en-US" sz="2200" dirty="0"/>
              <a:t>Focus Area 1: Communication &amp; Collaboration</a:t>
            </a:r>
          </a:p>
          <a:p>
            <a:pPr marL="459296" lvl="1" indent="-166688">
              <a:buFont typeface="Arial" panose="020B0604020202020204" pitchFamily="34" charset="0"/>
              <a:buChar char="•"/>
            </a:pPr>
            <a:r>
              <a:rPr lang="en-US" sz="2200" b="1" u="sng" dirty="0"/>
              <a:t>Focus Area 2: Research</a:t>
            </a:r>
          </a:p>
          <a:p>
            <a:pPr marL="459296" lvl="1" indent="-166688">
              <a:buFont typeface="Arial" panose="020B0604020202020204" pitchFamily="34" charset="0"/>
              <a:buChar char="•"/>
            </a:pPr>
            <a:r>
              <a:rPr lang="en-US" sz="2200" dirty="0"/>
              <a:t>Focus Area 3: Member Involvement &amp; Process Documentation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38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Tactic 1: Develop research implementation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80205"/>
            <a:ext cx="1005840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Include separate tracks for research paper review and RNS </a:t>
            </a:r>
            <a:r>
              <a:rPr lang="en-US" sz="2800" dirty="0" smtClean="0"/>
              <a:t>development/coordination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We’ve already moved in this direction</a:t>
            </a: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Include feedback loop on RNS </a:t>
            </a:r>
            <a:r>
              <a:rPr lang="en-US" sz="2800" dirty="0" smtClean="0"/>
              <a:t>success/failure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Track implementation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Provide </a:t>
            </a:r>
            <a:r>
              <a:rPr lang="en-US" sz="2800" dirty="0"/>
              <a:t>good examples for what successful implementation looks </a:t>
            </a:r>
            <a:r>
              <a:rPr lang="en-US" sz="2800" dirty="0" smtClean="0"/>
              <a:t>like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Keep website updated with RNS/Project status/results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669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Tactic 2: Hold annual research hot topic contest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6002767" cy="4023360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Implemented for the first time for 2022 Annual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Call for abstracts sent out in early October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16 submissions received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Based on initial reviews, 5 selected for presentation (3MT format) at ACS10 Committee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Develop into problem statements for submission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4065" y="1385047"/>
            <a:ext cx="3601615" cy="482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20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Tactic 3: Maintain a permanent research coordination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9327" y="2155016"/>
            <a:ext cx="7535732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 research coordination team will maintain the strategic research plan from year to year</a:t>
            </a:r>
          </a:p>
        </p:txBody>
      </p:sp>
    </p:spTree>
    <p:extLst>
      <p:ext uri="{BB962C8B-B14F-4D97-AF65-F5344CB8AC3E}">
        <p14:creationId xmlns:p14="http://schemas.microsoft.com/office/powerpoint/2010/main" val="217230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Tactic 4: Develop annual research needs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39863"/>
            <a:ext cx="863839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Move from ad hoc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Create formal requests/process for RNS submissions: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Discuss/schedule time at quarterly/midyear/annual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Coordinate with timing of AASHTO committee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Potentially use hot topic contest as source for RNS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380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Tactic 5: Develop research needs statements ‘how-to’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4523591" cy="4023360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Primarily for committee members and friends outside of the research coordination team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TRB </a:t>
            </a:r>
            <a:r>
              <a:rPr lang="en-US" sz="2800" dirty="0"/>
              <a:t>CRC Website has resources: </a:t>
            </a:r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sites.google.com/view/trbcrc/home</a:t>
            </a:r>
            <a:r>
              <a:rPr lang="en-US" sz="28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hlinkClick r:id="rId3"/>
              </a:rPr>
              <a:t>https://rppm.org/research-funding-guidebook/appendix-a-how-to-write-an-effective-research-statement</a:t>
            </a:r>
            <a:r>
              <a:rPr lang="en-US" sz="2800" dirty="0" smtClean="0">
                <a:hlinkClick r:id="rId3"/>
              </a:rPr>
              <a:t>/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1641" y="1794919"/>
            <a:ext cx="4196041" cy="449015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135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612</TotalTime>
  <Words>620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Retrospect</vt:lpstr>
      <vt:lpstr>TRB ACS10 Research Updates</vt:lpstr>
      <vt:lpstr>ACS10: Research Problem Statements Update </vt:lpstr>
      <vt:lpstr>Transportation Research Board Cooperative Research Programs - Key Dates</vt:lpstr>
      <vt:lpstr>ACS10 Strategic Plan</vt:lpstr>
      <vt:lpstr>Tactic 1: Develop research implementation plan</vt:lpstr>
      <vt:lpstr>Tactic 2: Hold annual research hot topic contest</vt:lpstr>
      <vt:lpstr>Tactic 3: Maintain a permanent research coordination team</vt:lpstr>
      <vt:lpstr>Tactic 4: Develop annual research needs statements</vt:lpstr>
      <vt:lpstr>Tactic 5: Develop research needs statements ‘how-to’ guide</vt:lpstr>
      <vt:lpstr>Tactic 6: Conduct gap assessment of Safe System research transfer to practice</vt:lpstr>
      <vt:lpstr>Questions/Discussion?</vt:lpstr>
    </vt:vector>
  </TitlesOfParts>
  <Company>Northern Arizona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Brendan J Russo</dc:creator>
  <cp:lastModifiedBy>Brendan J Russo</cp:lastModifiedBy>
  <cp:revision>42</cp:revision>
  <dcterms:created xsi:type="dcterms:W3CDTF">2021-04-08T03:07:54Z</dcterms:created>
  <dcterms:modified xsi:type="dcterms:W3CDTF">2022-02-21T20:21:53Z</dcterms:modified>
</cp:coreProperties>
</file>